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9"/>
  </p:notesMasterIdLst>
  <p:sldIdLst>
    <p:sldId id="699" r:id="rId3"/>
    <p:sldId id="703" r:id="rId4"/>
    <p:sldId id="704" r:id="rId5"/>
    <p:sldId id="705" r:id="rId6"/>
    <p:sldId id="706" r:id="rId7"/>
    <p:sldId id="707" r:id="rId8"/>
    <p:sldId id="708" r:id="rId9"/>
    <p:sldId id="709" r:id="rId10"/>
    <p:sldId id="710" r:id="rId11"/>
    <p:sldId id="711" r:id="rId12"/>
    <p:sldId id="712" r:id="rId13"/>
    <p:sldId id="713" r:id="rId14"/>
    <p:sldId id="714" r:id="rId15"/>
    <p:sldId id="715" r:id="rId16"/>
    <p:sldId id="716" r:id="rId17"/>
    <p:sldId id="717" r:id="rId18"/>
    <p:sldId id="718" r:id="rId19"/>
    <p:sldId id="719" r:id="rId20"/>
    <p:sldId id="720" r:id="rId21"/>
    <p:sldId id="721" r:id="rId22"/>
    <p:sldId id="722" r:id="rId23"/>
    <p:sldId id="723" r:id="rId24"/>
    <p:sldId id="724" r:id="rId25"/>
    <p:sldId id="701" r:id="rId26"/>
    <p:sldId id="702" r:id="rId27"/>
    <p:sldId id="679" r:id="rId28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477"/>
    <a:srgbClr val="2462B0"/>
    <a:srgbClr val="E14A30"/>
    <a:srgbClr val="FDBA14"/>
    <a:srgbClr val="000000"/>
    <a:srgbClr val="D83F3F"/>
    <a:srgbClr val="FFCE33"/>
    <a:srgbClr val="22B1BF"/>
    <a:srgbClr val="499DCC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30" autoAdjust="0"/>
    <p:restoredTop sz="86447" autoAdjust="0"/>
  </p:normalViewPr>
  <p:slideViewPr>
    <p:cSldViewPr snapToGrid="0">
      <p:cViewPr varScale="1">
        <p:scale>
          <a:sx n="113" d="100"/>
          <a:sy n="113" d="100"/>
        </p:scale>
        <p:origin x="546" y="10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9A4C2C-E306-4F5D-9751-9ABE8E47516D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E6506CE-ECFE-41C6-9FA0-6CCB38A7CEA6}" type="pres">
      <dgm:prSet presAssocID="{219A4C2C-E306-4F5D-9751-9ABE8E47516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</dgm:ptLst>
  <dgm:cxnLst>
    <dgm:cxn modelId="{79D7A4C4-D297-447D-BA0D-BA27E1BEEF5A}" type="presOf" srcId="{219A4C2C-E306-4F5D-9751-9ABE8E47516D}" destId="{3E6506CE-ECFE-41C6-9FA0-6CCB38A7CEA6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7F7C7E-13EB-43C7-8510-81427E95D642}" type="doc">
      <dgm:prSet loTypeId="urn:microsoft.com/office/officeart/2005/8/layout/matrix2" loCatId="matrix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97F6147-B97A-45C6-B5CA-2FF04C540FA2}">
      <dgm:prSet phldrT="[Text]"/>
      <dgm:spPr>
        <a:solidFill>
          <a:schemeClr val="accent2"/>
        </a:solidFill>
      </dgm:spPr>
      <dgm:t>
        <a:bodyPr/>
        <a:lstStyle/>
        <a:p>
          <a:r>
            <a:rPr lang="en-US" smtClean="0"/>
            <a:t>Số học (Arithmetic)</a:t>
          </a:r>
          <a:endParaRPr lang="en-US"/>
        </a:p>
      </dgm:t>
    </dgm:pt>
    <dgm:pt modelId="{250ECD56-BCC9-4142-8FE3-140DC70A0B3D}" type="parTrans" cxnId="{C853B31F-B2E2-4D23-8CFC-2815050F117F}">
      <dgm:prSet/>
      <dgm:spPr/>
      <dgm:t>
        <a:bodyPr/>
        <a:lstStyle/>
        <a:p>
          <a:endParaRPr lang="en-US"/>
        </a:p>
      </dgm:t>
    </dgm:pt>
    <dgm:pt modelId="{223053B2-547F-4A6C-B9F7-290E1D2C5E60}" type="sibTrans" cxnId="{C853B31F-B2E2-4D23-8CFC-2815050F117F}">
      <dgm:prSet/>
      <dgm:spPr/>
      <dgm:t>
        <a:bodyPr/>
        <a:lstStyle/>
        <a:p>
          <a:endParaRPr lang="en-US"/>
        </a:p>
      </dgm:t>
    </dgm:pt>
    <dgm:pt modelId="{BB2888C8-31E6-4C7E-BB16-1715B2A330A5}">
      <dgm:prSet phldrT="[Text]"/>
      <dgm:spPr>
        <a:solidFill>
          <a:schemeClr val="accent3"/>
        </a:solidFill>
      </dgm:spPr>
      <dgm:t>
        <a:bodyPr/>
        <a:lstStyle/>
        <a:p>
          <a:r>
            <a:rPr lang="en-US" smtClean="0"/>
            <a:t>Logic (Logical)</a:t>
          </a:r>
          <a:endParaRPr lang="en-US"/>
        </a:p>
      </dgm:t>
    </dgm:pt>
    <dgm:pt modelId="{83598172-D63F-4CAA-80BF-09BEDCFF2725}" type="parTrans" cxnId="{E28ECE2A-25BF-4938-8206-B3D058326A6E}">
      <dgm:prSet/>
      <dgm:spPr/>
      <dgm:t>
        <a:bodyPr/>
        <a:lstStyle/>
        <a:p>
          <a:endParaRPr lang="en-US"/>
        </a:p>
      </dgm:t>
    </dgm:pt>
    <dgm:pt modelId="{40A85D9C-6F8E-4E4B-A37C-48BECA6D1F4A}" type="sibTrans" cxnId="{E28ECE2A-25BF-4938-8206-B3D058326A6E}">
      <dgm:prSet/>
      <dgm:spPr/>
      <dgm:t>
        <a:bodyPr/>
        <a:lstStyle/>
        <a:p>
          <a:endParaRPr lang="en-US"/>
        </a:p>
      </dgm:t>
    </dgm:pt>
    <dgm:pt modelId="{1475A151-367D-4513-A464-162386C10BBF}">
      <dgm:prSet phldrT="[Text]"/>
      <dgm:spPr>
        <a:solidFill>
          <a:schemeClr val="accent4"/>
        </a:solidFill>
      </dgm:spPr>
      <dgm:t>
        <a:bodyPr/>
        <a:lstStyle/>
        <a:p>
          <a:r>
            <a:rPr lang="en-US" smtClean="0"/>
            <a:t>Quan hệ (Relational)</a:t>
          </a:r>
          <a:endParaRPr lang="en-US"/>
        </a:p>
      </dgm:t>
    </dgm:pt>
    <dgm:pt modelId="{31C3932F-0A35-4BE2-B520-8A4ADAE98F62}" type="parTrans" cxnId="{C3C97D2D-F694-404C-A0C0-056F10AAA9EB}">
      <dgm:prSet/>
      <dgm:spPr/>
      <dgm:t>
        <a:bodyPr/>
        <a:lstStyle/>
        <a:p>
          <a:endParaRPr lang="en-US"/>
        </a:p>
      </dgm:t>
    </dgm:pt>
    <dgm:pt modelId="{479BCEBE-8639-452F-B828-34162CA81A7F}" type="sibTrans" cxnId="{C3C97D2D-F694-404C-A0C0-056F10AAA9EB}">
      <dgm:prSet/>
      <dgm:spPr/>
      <dgm:t>
        <a:bodyPr/>
        <a:lstStyle/>
        <a:p>
          <a:endParaRPr lang="en-US"/>
        </a:p>
      </dgm:t>
    </dgm:pt>
    <dgm:pt modelId="{35E26C6A-FC1E-4356-AC91-C85517452F02}">
      <dgm:prSet phldrT="[Text]"/>
      <dgm:spPr>
        <a:solidFill>
          <a:schemeClr val="accent5"/>
        </a:solidFill>
      </dgm:spPr>
      <dgm:t>
        <a:bodyPr/>
        <a:lstStyle/>
        <a:p>
          <a:r>
            <a:rPr lang="en-US" smtClean="0"/>
            <a:t>Nhị phân (Bitwise)</a:t>
          </a:r>
          <a:endParaRPr lang="en-US"/>
        </a:p>
      </dgm:t>
    </dgm:pt>
    <dgm:pt modelId="{C8E666D8-36E3-4CCD-AED5-2A98548DA431}" type="parTrans" cxnId="{1A5C35C8-A6E1-4D8F-BFB7-38203048578F}">
      <dgm:prSet/>
      <dgm:spPr/>
      <dgm:t>
        <a:bodyPr/>
        <a:lstStyle/>
        <a:p>
          <a:endParaRPr lang="en-US"/>
        </a:p>
      </dgm:t>
    </dgm:pt>
    <dgm:pt modelId="{3F49A226-6881-42A7-BD36-12279964B89B}" type="sibTrans" cxnId="{1A5C35C8-A6E1-4D8F-BFB7-38203048578F}">
      <dgm:prSet/>
      <dgm:spPr/>
      <dgm:t>
        <a:bodyPr/>
        <a:lstStyle/>
        <a:p>
          <a:endParaRPr lang="en-US"/>
        </a:p>
      </dgm:t>
    </dgm:pt>
    <dgm:pt modelId="{55871B9C-1333-458F-98D6-C702BB1571EF}" type="pres">
      <dgm:prSet presAssocID="{E07F7C7E-13EB-43C7-8510-81427E95D642}" presName="matrix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4F5ECE8-28FC-4E8F-A02A-23F20A9022D1}" type="pres">
      <dgm:prSet presAssocID="{E07F7C7E-13EB-43C7-8510-81427E95D642}" presName="axisShape" presStyleLbl="bgShp" presStyleIdx="0" presStyleCnt="1"/>
      <dgm:spPr/>
    </dgm:pt>
    <dgm:pt modelId="{07BC1DA8-2318-4895-8F4A-F3AE192B0AAE}" type="pres">
      <dgm:prSet presAssocID="{E07F7C7E-13EB-43C7-8510-81427E95D642}" presName="rect1" presStyleLbl="node1" presStyleIdx="0" presStyleCnt="4" custLinFactNeighborX="-170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F8E735-0D09-4E27-A01F-1014A3FC4655}" type="pres">
      <dgm:prSet presAssocID="{E07F7C7E-13EB-43C7-8510-81427E95D642}" presName="rect2" presStyleLbl="node1" presStyleIdx="1" presStyleCnt="4" custLinFactNeighborX="-170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F8CD68-4CF0-46A1-9B19-C70FAF2098A9}" type="pres">
      <dgm:prSet presAssocID="{E07F7C7E-13EB-43C7-8510-81427E95D642}" presName="rect3" presStyleLbl="node1" presStyleIdx="2" presStyleCnt="4" custLinFactNeighborX="-170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003D08E-1E07-413F-99C0-6226852AA0CD}" type="pres">
      <dgm:prSet presAssocID="{E07F7C7E-13EB-43C7-8510-81427E95D642}" presName="rect4" presStyleLbl="node1" presStyleIdx="3" presStyleCnt="4" custLinFactNeighborX="-170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A5C35C8-A6E1-4D8F-BFB7-38203048578F}" srcId="{E07F7C7E-13EB-43C7-8510-81427E95D642}" destId="{35E26C6A-FC1E-4356-AC91-C85517452F02}" srcOrd="3" destOrd="0" parTransId="{C8E666D8-36E3-4CCD-AED5-2A98548DA431}" sibTransId="{3F49A226-6881-42A7-BD36-12279964B89B}"/>
    <dgm:cxn modelId="{1ABF52C4-6A0C-4A26-B1A2-10FCE3245308}" type="presOf" srcId="{BB2888C8-31E6-4C7E-BB16-1715B2A330A5}" destId="{4AF8E735-0D09-4E27-A01F-1014A3FC4655}" srcOrd="0" destOrd="0" presId="urn:microsoft.com/office/officeart/2005/8/layout/matrix2"/>
    <dgm:cxn modelId="{E28ECE2A-25BF-4938-8206-B3D058326A6E}" srcId="{E07F7C7E-13EB-43C7-8510-81427E95D642}" destId="{BB2888C8-31E6-4C7E-BB16-1715B2A330A5}" srcOrd="1" destOrd="0" parTransId="{83598172-D63F-4CAA-80BF-09BEDCFF2725}" sibTransId="{40A85D9C-6F8E-4E4B-A37C-48BECA6D1F4A}"/>
    <dgm:cxn modelId="{DCA6A29E-B31A-42DD-8329-4003B9F00764}" type="presOf" srcId="{A97F6147-B97A-45C6-B5CA-2FF04C540FA2}" destId="{07BC1DA8-2318-4895-8F4A-F3AE192B0AAE}" srcOrd="0" destOrd="0" presId="urn:microsoft.com/office/officeart/2005/8/layout/matrix2"/>
    <dgm:cxn modelId="{CF0812E2-2093-49F6-81D8-9BEE7FB3E3D7}" type="presOf" srcId="{35E26C6A-FC1E-4356-AC91-C85517452F02}" destId="{7003D08E-1E07-413F-99C0-6226852AA0CD}" srcOrd="0" destOrd="0" presId="urn:microsoft.com/office/officeart/2005/8/layout/matrix2"/>
    <dgm:cxn modelId="{A0B0F034-91B0-4AF2-B01D-9C33FD8D9FEF}" type="presOf" srcId="{1475A151-367D-4513-A464-162386C10BBF}" destId="{EBF8CD68-4CF0-46A1-9B19-C70FAF2098A9}" srcOrd="0" destOrd="0" presId="urn:microsoft.com/office/officeart/2005/8/layout/matrix2"/>
    <dgm:cxn modelId="{4A0D0A1D-4DC0-4A38-8DE9-FC7B16C51E6A}" type="presOf" srcId="{E07F7C7E-13EB-43C7-8510-81427E95D642}" destId="{55871B9C-1333-458F-98D6-C702BB1571EF}" srcOrd="0" destOrd="0" presId="urn:microsoft.com/office/officeart/2005/8/layout/matrix2"/>
    <dgm:cxn modelId="{C853B31F-B2E2-4D23-8CFC-2815050F117F}" srcId="{E07F7C7E-13EB-43C7-8510-81427E95D642}" destId="{A97F6147-B97A-45C6-B5CA-2FF04C540FA2}" srcOrd="0" destOrd="0" parTransId="{250ECD56-BCC9-4142-8FE3-140DC70A0B3D}" sibTransId="{223053B2-547F-4A6C-B9F7-290E1D2C5E60}"/>
    <dgm:cxn modelId="{C3C97D2D-F694-404C-A0C0-056F10AAA9EB}" srcId="{E07F7C7E-13EB-43C7-8510-81427E95D642}" destId="{1475A151-367D-4513-A464-162386C10BBF}" srcOrd="2" destOrd="0" parTransId="{31C3932F-0A35-4BE2-B520-8A4ADAE98F62}" sibTransId="{479BCEBE-8639-452F-B828-34162CA81A7F}"/>
    <dgm:cxn modelId="{F619387B-B450-4280-9BA0-3C923041D977}" type="presParOf" srcId="{55871B9C-1333-458F-98D6-C702BB1571EF}" destId="{B4F5ECE8-28FC-4E8F-A02A-23F20A9022D1}" srcOrd="0" destOrd="0" presId="urn:microsoft.com/office/officeart/2005/8/layout/matrix2"/>
    <dgm:cxn modelId="{3C5C020A-88DB-4668-A9DE-8248CA6B2F2F}" type="presParOf" srcId="{55871B9C-1333-458F-98D6-C702BB1571EF}" destId="{07BC1DA8-2318-4895-8F4A-F3AE192B0AAE}" srcOrd="1" destOrd="0" presId="urn:microsoft.com/office/officeart/2005/8/layout/matrix2"/>
    <dgm:cxn modelId="{2A747F6F-EB71-4303-8776-B8868C82B7C3}" type="presParOf" srcId="{55871B9C-1333-458F-98D6-C702BB1571EF}" destId="{4AF8E735-0D09-4E27-A01F-1014A3FC4655}" srcOrd="2" destOrd="0" presId="urn:microsoft.com/office/officeart/2005/8/layout/matrix2"/>
    <dgm:cxn modelId="{9B1079B4-2C8C-4BC8-9EAB-E933431A93E1}" type="presParOf" srcId="{55871B9C-1333-458F-98D6-C702BB1571EF}" destId="{EBF8CD68-4CF0-46A1-9B19-C70FAF2098A9}" srcOrd="3" destOrd="0" presId="urn:microsoft.com/office/officeart/2005/8/layout/matrix2"/>
    <dgm:cxn modelId="{B3F2A934-BF01-4754-A44E-7E355478AE4D}" type="presParOf" srcId="{55871B9C-1333-458F-98D6-C702BB1571EF}" destId="{7003D08E-1E07-413F-99C0-6226852AA0CD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8ADC55E-A5CC-4AF3-A450-DB32C3E90A8F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10FB42F8-F9EA-4278-8619-9B4DD5B423EF}">
      <dgm:prSet custT="1"/>
      <dgm:spPr/>
      <dgm:t>
        <a:bodyPr/>
        <a:lstStyle/>
        <a:p>
          <a:pPr rtl="0"/>
          <a:r>
            <a:rPr lang="vi-VN" sz="1600" b="0" i="0" dirty="0" smtClean="0"/>
            <a:t>char và short được chuyển thành int và float được chuyển thành double.</a:t>
          </a:r>
          <a:endParaRPr lang="en-US" sz="1600" dirty="0"/>
        </a:p>
      </dgm:t>
    </dgm:pt>
    <dgm:pt modelId="{DF37EBE9-B099-4F65-82BE-E361093DC36F}" type="parTrans" cxnId="{B3CFEA4F-8129-47F0-903A-E2C282A62117}">
      <dgm:prSet/>
      <dgm:spPr/>
      <dgm:t>
        <a:bodyPr/>
        <a:lstStyle/>
        <a:p>
          <a:endParaRPr lang="en-US" sz="2000"/>
        </a:p>
      </dgm:t>
    </dgm:pt>
    <dgm:pt modelId="{5A111121-1680-447F-B57C-E67F3A30F627}" type="sibTrans" cxnId="{B3CFEA4F-8129-47F0-903A-E2C282A62117}">
      <dgm:prSet/>
      <dgm:spPr/>
      <dgm:t>
        <a:bodyPr/>
        <a:lstStyle/>
        <a:p>
          <a:endParaRPr lang="en-US" sz="2000"/>
        </a:p>
      </dgm:t>
    </dgm:pt>
    <dgm:pt modelId="{A85ABA29-0386-4993-A709-91A84306C481}">
      <dgm:prSet custT="1"/>
      <dgm:spPr/>
      <dgm:t>
        <a:bodyPr/>
        <a:lstStyle/>
        <a:p>
          <a:pPr rtl="0"/>
          <a:r>
            <a:rPr lang="vi-VN" sz="1600" b="0" i="0" smtClean="0"/>
            <a:t>Nếu có một toán hạng là double,  toán hạng còn lại sẽ được chuyển thành double, và kết quả là double.</a:t>
          </a:r>
          <a:endParaRPr lang="en-US" sz="1600"/>
        </a:p>
      </dgm:t>
    </dgm:pt>
    <dgm:pt modelId="{6ADA5D45-2199-4668-8AC4-B5C545EB9E40}" type="parTrans" cxnId="{7D224B56-7984-4392-A3C7-8061E0060CCD}">
      <dgm:prSet/>
      <dgm:spPr/>
      <dgm:t>
        <a:bodyPr/>
        <a:lstStyle/>
        <a:p>
          <a:endParaRPr lang="en-US" sz="2000"/>
        </a:p>
      </dgm:t>
    </dgm:pt>
    <dgm:pt modelId="{0EC72FE2-8440-4308-A4C3-1404FA9E4775}" type="sibTrans" cxnId="{7D224B56-7984-4392-A3C7-8061E0060CCD}">
      <dgm:prSet/>
      <dgm:spPr/>
      <dgm:t>
        <a:bodyPr/>
        <a:lstStyle/>
        <a:p>
          <a:endParaRPr lang="en-US" sz="2000"/>
        </a:p>
      </dgm:t>
    </dgm:pt>
    <dgm:pt modelId="{F1ADF027-610E-4229-B1A7-46D6DF7B3C5E}">
      <dgm:prSet custT="1"/>
      <dgm:spPr/>
      <dgm:t>
        <a:bodyPr/>
        <a:lstStyle/>
        <a:p>
          <a:pPr rtl="0"/>
          <a:r>
            <a:rPr lang="vi-VN" sz="1600" b="0" i="0" smtClean="0"/>
            <a:t>Nếu có một toán hạng là long,  toán hạng còn lại sẽ được chuyển thành long, và kết quả là long. </a:t>
          </a:r>
          <a:endParaRPr lang="en-US" sz="1600"/>
        </a:p>
      </dgm:t>
    </dgm:pt>
    <dgm:pt modelId="{8BA23C8A-F435-4847-9923-BAE2BA55A782}" type="parTrans" cxnId="{E30E967E-DD7F-41E4-964A-A3A9A00B8EEF}">
      <dgm:prSet/>
      <dgm:spPr/>
      <dgm:t>
        <a:bodyPr/>
        <a:lstStyle/>
        <a:p>
          <a:endParaRPr lang="en-US" sz="2000"/>
        </a:p>
      </dgm:t>
    </dgm:pt>
    <dgm:pt modelId="{29A7EC43-2146-4335-83E7-C5C3B42469F9}" type="sibTrans" cxnId="{E30E967E-DD7F-41E4-964A-A3A9A00B8EEF}">
      <dgm:prSet/>
      <dgm:spPr/>
      <dgm:t>
        <a:bodyPr/>
        <a:lstStyle/>
        <a:p>
          <a:endParaRPr lang="en-US" sz="2000"/>
        </a:p>
      </dgm:t>
    </dgm:pt>
    <dgm:pt modelId="{06221DF1-86A5-4E32-A313-D767AFC8F9C3}">
      <dgm:prSet custT="1"/>
      <dgm:spPr/>
      <dgm:t>
        <a:bodyPr/>
        <a:lstStyle/>
        <a:p>
          <a:pPr rtl="0"/>
          <a:r>
            <a:rPr lang="vi-VN" sz="1600" b="0" i="0" smtClean="0"/>
            <a:t>Nếu có một toán hạng là unsigned,  toán hạng  còn lại sẽ được chuyển thành unsigned và kết quả cũng là unsigned.</a:t>
          </a:r>
          <a:endParaRPr lang="en-US" sz="1600"/>
        </a:p>
      </dgm:t>
    </dgm:pt>
    <dgm:pt modelId="{96F84CA1-84D8-4067-B265-F09C4D86C1F7}" type="parTrans" cxnId="{F57F68C8-EDBD-410C-B33D-408FD78E8200}">
      <dgm:prSet/>
      <dgm:spPr/>
      <dgm:t>
        <a:bodyPr/>
        <a:lstStyle/>
        <a:p>
          <a:endParaRPr lang="en-US" sz="2000"/>
        </a:p>
      </dgm:t>
    </dgm:pt>
    <dgm:pt modelId="{7162ACD3-6F5A-4D65-8281-E57E55BBE2CA}" type="sibTrans" cxnId="{F57F68C8-EDBD-410C-B33D-408FD78E8200}">
      <dgm:prSet/>
      <dgm:spPr/>
      <dgm:t>
        <a:bodyPr/>
        <a:lstStyle/>
        <a:p>
          <a:endParaRPr lang="en-US" sz="2000"/>
        </a:p>
      </dgm:t>
    </dgm:pt>
    <dgm:pt modelId="{7434F431-662D-4FF4-9511-79C34CC1452B}">
      <dgm:prSet custT="1"/>
      <dgm:spPr/>
      <dgm:t>
        <a:bodyPr/>
        <a:lstStyle/>
        <a:p>
          <a:pPr rtl="0"/>
          <a:r>
            <a:rPr lang="vi-VN" sz="1600" b="0" i="0" smtClean="0"/>
            <a:t>Nếu tất cả toán hạng kiểu int, kết quả là int.</a:t>
          </a:r>
          <a:endParaRPr lang="en-US" sz="1600"/>
        </a:p>
      </dgm:t>
    </dgm:pt>
    <dgm:pt modelId="{79333CF3-14B3-43BB-9A2F-2DA244EFFFA0}" type="parTrans" cxnId="{515A3B23-E643-4978-B09A-80328D1EA08F}">
      <dgm:prSet/>
      <dgm:spPr/>
      <dgm:t>
        <a:bodyPr/>
        <a:lstStyle/>
        <a:p>
          <a:endParaRPr lang="en-US" sz="2000"/>
        </a:p>
      </dgm:t>
    </dgm:pt>
    <dgm:pt modelId="{D43F5AF8-BC4F-4C4E-A6ED-C12787BEBA24}" type="sibTrans" cxnId="{515A3B23-E643-4978-B09A-80328D1EA08F}">
      <dgm:prSet/>
      <dgm:spPr/>
      <dgm:t>
        <a:bodyPr/>
        <a:lstStyle/>
        <a:p>
          <a:endParaRPr lang="en-US" sz="2000"/>
        </a:p>
      </dgm:t>
    </dgm:pt>
    <dgm:pt modelId="{F9FD17EA-AC69-4659-891F-4A289405FE2F}" type="pres">
      <dgm:prSet presAssocID="{98ADC55E-A5CC-4AF3-A450-DB32C3E90A8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C0576D60-125C-442D-8D2C-E2DF23C63305}" type="pres">
      <dgm:prSet presAssocID="{10FB42F8-F9EA-4278-8619-9B4DD5B423EF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E2E2AD5-2F88-4A60-9DCD-1B776FCC9850}" type="pres">
      <dgm:prSet presAssocID="{5A111121-1680-447F-B57C-E67F3A30F627}" presName="spacer" presStyleCnt="0"/>
      <dgm:spPr/>
    </dgm:pt>
    <dgm:pt modelId="{D4B33580-1C63-4914-80BB-6BA2C8AF426F}" type="pres">
      <dgm:prSet presAssocID="{A85ABA29-0386-4993-A709-91A84306C481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4A7DFB-7F6F-4999-9E83-5159F0786A17}" type="pres">
      <dgm:prSet presAssocID="{0EC72FE2-8440-4308-A4C3-1404FA9E4775}" presName="spacer" presStyleCnt="0"/>
      <dgm:spPr/>
    </dgm:pt>
    <dgm:pt modelId="{0B442266-82C4-43E4-8695-8D8D40CE1179}" type="pres">
      <dgm:prSet presAssocID="{F1ADF027-610E-4229-B1A7-46D6DF7B3C5E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50369BA-A41F-4FC1-B602-AE3842EC90BB}" type="pres">
      <dgm:prSet presAssocID="{29A7EC43-2146-4335-83E7-C5C3B42469F9}" presName="spacer" presStyleCnt="0"/>
      <dgm:spPr/>
    </dgm:pt>
    <dgm:pt modelId="{17A765AD-A43D-45B0-B723-D89446EA0B57}" type="pres">
      <dgm:prSet presAssocID="{06221DF1-86A5-4E32-A313-D767AFC8F9C3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7C7BD7-8093-4B74-BF7A-82611DE3A98F}" type="pres">
      <dgm:prSet presAssocID="{7162ACD3-6F5A-4D65-8281-E57E55BBE2CA}" presName="spacer" presStyleCnt="0"/>
      <dgm:spPr/>
    </dgm:pt>
    <dgm:pt modelId="{8820B1D3-4AC4-44A2-B376-B0A2205F004D}" type="pres">
      <dgm:prSet presAssocID="{7434F431-662D-4FF4-9511-79C34CC1452B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30E967E-DD7F-41E4-964A-A3A9A00B8EEF}" srcId="{98ADC55E-A5CC-4AF3-A450-DB32C3E90A8F}" destId="{F1ADF027-610E-4229-B1A7-46D6DF7B3C5E}" srcOrd="2" destOrd="0" parTransId="{8BA23C8A-F435-4847-9923-BAE2BA55A782}" sibTransId="{29A7EC43-2146-4335-83E7-C5C3B42469F9}"/>
    <dgm:cxn modelId="{F57F68C8-EDBD-410C-B33D-408FD78E8200}" srcId="{98ADC55E-A5CC-4AF3-A450-DB32C3E90A8F}" destId="{06221DF1-86A5-4E32-A313-D767AFC8F9C3}" srcOrd="3" destOrd="0" parTransId="{96F84CA1-84D8-4067-B265-F09C4D86C1F7}" sibTransId="{7162ACD3-6F5A-4D65-8281-E57E55BBE2CA}"/>
    <dgm:cxn modelId="{515A3B23-E643-4978-B09A-80328D1EA08F}" srcId="{98ADC55E-A5CC-4AF3-A450-DB32C3E90A8F}" destId="{7434F431-662D-4FF4-9511-79C34CC1452B}" srcOrd="4" destOrd="0" parTransId="{79333CF3-14B3-43BB-9A2F-2DA244EFFFA0}" sibTransId="{D43F5AF8-BC4F-4C4E-A6ED-C12787BEBA24}"/>
    <dgm:cxn modelId="{64BC8319-4131-4A97-A05B-7C7126A850FF}" type="presOf" srcId="{7434F431-662D-4FF4-9511-79C34CC1452B}" destId="{8820B1D3-4AC4-44A2-B376-B0A2205F004D}" srcOrd="0" destOrd="0" presId="urn:microsoft.com/office/officeart/2005/8/layout/vList2"/>
    <dgm:cxn modelId="{2C28623D-3A39-403E-A838-2E7CC2F56B09}" type="presOf" srcId="{06221DF1-86A5-4E32-A313-D767AFC8F9C3}" destId="{17A765AD-A43D-45B0-B723-D89446EA0B57}" srcOrd="0" destOrd="0" presId="urn:microsoft.com/office/officeart/2005/8/layout/vList2"/>
    <dgm:cxn modelId="{7D224B56-7984-4392-A3C7-8061E0060CCD}" srcId="{98ADC55E-A5CC-4AF3-A450-DB32C3E90A8F}" destId="{A85ABA29-0386-4993-A709-91A84306C481}" srcOrd="1" destOrd="0" parTransId="{6ADA5D45-2199-4668-8AC4-B5C545EB9E40}" sibTransId="{0EC72FE2-8440-4308-A4C3-1404FA9E4775}"/>
    <dgm:cxn modelId="{7AE7FBE7-910D-4FE8-BFD6-F77BB712A6A7}" type="presOf" srcId="{A85ABA29-0386-4993-A709-91A84306C481}" destId="{D4B33580-1C63-4914-80BB-6BA2C8AF426F}" srcOrd="0" destOrd="0" presId="urn:microsoft.com/office/officeart/2005/8/layout/vList2"/>
    <dgm:cxn modelId="{7D9BE886-1FAE-4AA3-9DE5-94E73C11706B}" type="presOf" srcId="{98ADC55E-A5CC-4AF3-A450-DB32C3E90A8F}" destId="{F9FD17EA-AC69-4659-891F-4A289405FE2F}" srcOrd="0" destOrd="0" presId="urn:microsoft.com/office/officeart/2005/8/layout/vList2"/>
    <dgm:cxn modelId="{B3CFEA4F-8129-47F0-903A-E2C282A62117}" srcId="{98ADC55E-A5CC-4AF3-A450-DB32C3E90A8F}" destId="{10FB42F8-F9EA-4278-8619-9B4DD5B423EF}" srcOrd="0" destOrd="0" parTransId="{DF37EBE9-B099-4F65-82BE-E361093DC36F}" sibTransId="{5A111121-1680-447F-B57C-E67F3A30F627}"/>
    <dgm:cxn modelId="{A4EF05C0-1DCC-463C-A5B9-AA7A4F277AF8}" type="presOf" srcId="{10FB42F8-F9EA-4278-8619-9B4DD5B423EF}" destId="{C0576D60-125C-442D-8D2C-E2DF23C63305}" srcOrd="0" destOrd="0" presId="urn:microsoft.com/office/officeart/2005/8/layout/vList2"/>
    <dgm:cxn modelId="{E8784532-BCA4-41C5-9F78-FCFC5B46EE9D}" type="presOf" srcId="{F1ADF027-610E-4229-B1A7-46D6DF7B3C5E}" destId="{0B442266-82C4-43E4-8695-8D8D40CE1179}" srcOrd="0" destOrd="0" presId="urn:microsoft.com/office/officeart/2005/8/layout/vList2"/>
    <dgm:cxn modelId="{1E93EB25-5A31-44DC-8293-DBD9D5FECA97}" type="presParOf" srcId="{F9FD17EA-AC69-4659-891F-4A289405FE2F}" destId="{C0576D60-125C-442D-8D2C-E2DF23C63305}" srcOrd="0" destOrd="0" presId="urn:microsoft.com/office/officeart/2005/8/layout/vList2"/>
    <dgm:cxn modelId="{C5DEBC1F-23CB-4682-914E-B5A5BDC0139D}" type="presParOf" srcId="{F9FD17EA-AC69-4659-891F-4A289405FE2F}" destId="{AE2E2AD5-2F88-4A60-9DCD-1B776FCC9850}" srcOrd="1" destOrd="0" presId="urn:microsoft.com/office/officeart/2005/8/layout/vList2"/>
    <dgm:cxn modelId="{3D76A1D8-EABE-4109-BFCA-6F54376FEB5C}" type="presParOf" srcId="{F9FD17EA-AC69-4659-891F-4A289405FE2F}" destId="{D4B33580-1C63-4914-80BB-6BA2C8AF426F}" srcOrd="2" destOrd="0" presId="urn:microsoft.com/office/officeart/2005/8/layout/vList2"/>
    <dgm:cxn modelId="{E007AF68-B160-4A37-8A3A-1E6E62DC9A5B}" type="presParOf" srcId="{F9FD17EA-AC69-4659-891F-4A289405FE2F}" destId="{1A4A7DFB-7F6F-4999-9E83-5159F0786A17}" srcOrd="3" destOrd="0" presId="urn:microsoft.com/office/officeart/2005/8/layout/vList2"/>
    <dgm:cxn modelId="{517F515C-DF5C-42B4-AFCE-DF291694D0A7}" type="presParOf" srcId="{F9FD17EA-AC69-4659-891F-4A289405FE2F}" destId="{0B442266-82C4-43E4-8695-8D8D40CE1179}" srcOrd="4" destOrd="0" presId="urn:microsoft.com/office/officeart/2005/8/layout/vList2"/>
    <dgm:cxn modelId="{B02A3F75-C117-48AA-B499-27E8262025BD}" type="presParOf" srcId="{F9FD17EA-AC69-4659-891F-4A289405FE2F}" destId="{850369BA-A41F-4FC1-B602-AE3842EC90BB}" srcOrd="5" destOrd="0" presId="urn:microsoft.com/office/officeart/2005/8/layout/vList2"/>
    <dgm:cxn modelId="{384134A1-C28A-4B8E-A4FB-14154142A813}" type="presParOf" srcId="{F9FD17EA-AC69-4659-891F-4A289405FE2F}" destId="{17A765AD-A43D-45B0-B723-D89446EA0B57}" srcOrd="6" destOrd="0" presId="urn:microsoft.com/office/officeart/2005/8/layout/vList2"/>
    <dgm:cxn modelId="{46F68552-6074-4433-A017-F32658FBC848}" type="presParOf" srcId="{F9FD17EA-AC69-4659-891F-4A289405FE2F}" destId="{B37C7BD7-8093-4B74-BF7A-82611DE3A98F}" srcOrd="7" destOrd="0" presId="urn:microsoft.com/office/officeart/2005/8/layout/vList2"/>
    <dgm:cxn modelId="{B74A7A09-5AD7-4442-9E60-F4E09F83CB85}" type="presParOf" srcId="{F9FD17EA-AC69-4659-891F-4A289405FE2F}" destId="{8820B1D3-4AC4-44A2-B376-B0A2205F004D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3915B86-8DC7-47A3-B5AC-7392CC56A389}" type="doc">
      <dgm:prSet loTypeId="urn:microsoft.com/office/officeart/2008/layout/PictureStrip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2D3A50-756C-402E-883C-611652CD4589}">
      <dgm:prSet phldrT="[Text]"/>
      <dgm:spPr/>
      <dgm:t>
        <a:bodyPr/>
        <a:lstStyle/>
        <a:p>
          <a:r>
            <a:rPr lang="en-US" altLang="en-US" dirty="0" err="1" smtClean="0">
              <a:latin typeface="+mn-lt"/>
            </a:rPr>
            <a:t>Dấu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ngoặc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đơn</a:t>
          </a:r>
          <a:r>
            <a:rPr lang="en-US" altLang="en-US" dirty="0" smtClean="0">
              <a:latin typeface="+mn-lt"/>
            </a:rPr>
            <a:t> ( ) </a:t>
          </a:r>
          <a:r>
            <a:rPr lang="en-US" altLang="en-US" dirty="0" err="1" smtClean="0">
              <a:latin typeface="+mn-lt"/>
            </a:rPr>
            <a:t>có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độ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ưu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tiên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cao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nhất</a:t>
          </a:r>
          <a:endParaRPr lang="en-US" dirty="0">
            <a:latin typeface="+mn-lt"/>
          </a:endParaRPr>
        </a:p>
      </dgm:t>
    </dgm:pt>
    <dgm:pt modelId="{C79CF5DB-3385-4AAC-B2E0-2ED09D4655B5}" type="parTrans" cxnId="{B6AF25D9-9CD4-4938-834C-9DA6FA592449}">
      <dgm:prSet/>
      <dgm:spPr/>
      <dgm:t>
        <a:bodyPr/>
        <a:lstStyle/>
        <a:p>
          <a:endParaRPr lang="en-US"/>
        </a:p>
      </dgm:t>
    </dgm:pt>
    <dgm:pt modelId="{CD7FC451-B6DD-4CAA-ABAB-06EFEA2B6A6A}" type="sibTrans" cxnId="{B6AF25D9-9CD4-4938-834C-9DA6FA592449}">
      <dgm:prSet/>
      <dgm:spPr/>
      <dgm:t>
        <a:bodyPr/>
        <a:lstStyle/>
        <a:p>
          <a:endParaRPr lang="en-US"/>
        </a:p>
      </dgm:t>
    </dgm:pt>
    <dgm:pt modelId="{66B303DF-FBF0-4E0A-9DF5-0067950E0A5A}">
      <dgm:prSet phldrT="[Text]"/>
      <dgm:spPr/>
      <dgm:t>
        <a:bodyPr/>
        <a:lstStyle/>
        <a:p>
          <a:r>
            <a:rPr lang="en-US" altLang="en-US" dirty="0" smtClean="0">
              <a:latin typeface="+mn-lt"/>
            </a:rPr>
            <a:t>Độ </a:t>
          </a:r>
          <a:r>
            <a:rPr lang="en-US" altLang="en-US" dirty="0" err="1" smtClean="0">
              <a:latin typeface="+mn-lt"/>
            </a:rPr>
            <a:t>ưu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tiên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của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các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toán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tử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có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thể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được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thay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đổi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bởi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dấu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ngoặc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đơn</a:t>
          </a:r>
          <a:endParaRPr lang="en-US" dirty="0">
            <a:latin typeface="+mn-lt"/>
          </a:endParaRPr>
        </a:p>
      </dgm:t>
    </dgm:pt>
    <dgm:pt modelId="{5C89DA2B-BC0A-48C8-9C7A-9EECA00EF41C}" type="parTrans" cxnId="{E80DE948-75E0-42E3-9DA5-A30E43E68BDD}">
      <dgm:prSet/>
      <dgm:spPr/>
      <dgm:t>
        <a:bodyPr/>
        <a:lstStyle/>
        <a:p>
          <a:endParaRPr lang="en-US"/>
        </a:p>
      </dgm:t>
    </dgm:pt>
    <dgm:pt modelId="{66E33F1D-12F0-465A-8C86-C222C1090B7A}" type="sibTrans" cxnId="{E80DE948-75E0-42E3-9DA5-A30E43E68BDD}">
      <dgm:prSet/>
      <dgm:spPr/>
      <dgm:t>
        <a:bodyPr/>
        <a:lstStyle/>
        <a:p>
          <a:endParaRPr lang="en-US"/>
        </a:p>
      </dgm:t>
    </dgm:pt>
    <dgm:pt modelId="{C86216E7-9249-4056-AF01-2E95DABE9825}">
      <dgm:prSet phldrT="[Text]"/>
      <dgm:spPr/>
      <dgm:t>
        <a:bodyPr/>
        <a:lstStyle/>
        <a:p>
          <a:r>
            <a:rPr lang="en-US" altLang="en-US" dirty="0" smtClean="0">
              <a:latin typeface="+mn-lt"/>
            </a:rPr>
            <a:t>Khi </a:t>
          </a:r>
          <a:r>
            <a:rPr lang="en-US" altLang="en-US" dirty="0" err="1" smtClean="0">
              <a:latin typeface="+mn-lt"/>
            </a:rPr>
            <a:t>các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cặp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ngoặc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đơn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lồng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nhau</a:t>
          </a:r>
          <a:r>
            <a:rPr lang="en-US" altLang="en-US" dirty="0" smtClean="0">
              <a:latin typeface="+mn-lt"/>
            </a:rPr>
            <a:t> ( ( ( ) ) ), </a:t>
          </a:r>
          <a:r>
            <a:rPr lang="en-US" altLang="en-US" dirty="0" err="1" smtClean="0">
              <a:latin typeface="+mn-lt"/>
            </a:rPr>
            <a:t>cặp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ngoặc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đơn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trong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cùng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nhất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sẽ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được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thực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thi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trước</a:t>
          </a:r>
          <a:endParaRPr lang="en-US" dirty="0">
            <a:latin typeface="+mn-lt"/>
          </a:endParaRPr>
        </a:p>
      </dgm:t>
    </dgm:pt>
    <dgm:pt modelId="{9ECDE128-0D81-4BEC-85FA-2D28F0183994}" type="parTrans" cxnId="{AF8BE050-F427-4A08-B84F-EB85EBB6891E}">
      <dgm:prSet/>
      <dgm:spPr/>
      <dgm:t>
        <a:bodyPr/>
        <a:lstStyle/>
        <a:p>
          <a:endParaRPr lang="en-US"/>
        </a:p>
      </dgm:t>
    </dgm:pt>
    <dgm:pt modelId="{FDE043AE-10D7-44DF-B278-1E5D00DD9418}" type="sibTrans" cxnId="{AF8BE050-F427-4A08-B84F-EB85EBB6891E}">
      <dgm:prSet/>
      <dgm:spPr/>
      <dgm:t>
        <a:bodyPr/>
        <a:lstStyle/>
        <a:p>
          <a:endParaRPr lang="en-US"/>
        </a:p>
      </dgm:t>
    </dgm:pt>
    <dgm:pt modelId="{8A91B905-FE43-42EA-A801-F3689AF5CCAA}">
      <dgm:prSet/>
      <dgm:spPr/>
      <dgm:t>
        <a:bodyPr/>
        <a:lstStyle/>
        <a:p>
          <a:r>
            <a:rPr lang="en-US" altLang="en-US" dirty="0" smtClean="0">
              <a:latin typeface="+mn-lt"/>
            </a:rPr>
            <a:t>Toán </a:t>
          </a:r>
          <a:r>
            <a:rPr lang="en-US" altLang="en-US" dirty="0" err="1" smtClean="0">
              <a:latin typeface="+mn-lt"/>
            </a:rPr>
            <a:t>tử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có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độ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ưu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tiên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thấp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hơn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nếu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đặt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trong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dấu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ngoặc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đơn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sẽ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được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thực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thi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trước</a:t>
          </a:r>
          <a:endParaRPr lang="en-US" dirty="0">
            <a:latin typeface="+mn-lt"/>
          </a:endParaRPr>
        </a:p>
      </dgm:t>
    </dgm:pt>
    <dgm:pt modelId="{448DB335-A017-4EFE-9802-ADBFB5B47B5E}" type="parTrans" cxnId="{CF8183F2-2DDA-4FB9-88C6-6023EEF920F7}">
      <dgm:prSet/>
      <dgm:spPr/>
      <dgm:t>
        <a:bodyPr/>
        <a:lstStyle/>
        <a:p>
          <a:endParaRPr lang="en-US"/>
        </a:p>
      </dgm:t>
    </dgm:pt>
    <dgm:pt modelId="{695DB33C-1E69-4221-B610-6E44717A206C}" type="sibTrans" cxnId="{CF8183F2-2DDA-4FB9-88C6-6023EEF920F7}">
      <dgm:prSet/>
      <dgm:spPr/>
      <dgm:t>
        <a:bodyPr/>
        <a:lstStyle/>
        <a:p>
          <a:endParaRPr lang="en-US"/>
        </a:p>
      </dgm:t>
    </dgm:pt>
    <dgm:pt modelId="{38E33692-E346-406B-9DC7-411821BFC6C4}">
      <dgm:prSet/>
      <dgm:spPr/>
      <dgm:t>
        <a:bodyPr/>
        <a:lstStyle/>
        <a:p>
          <a:r>
            <a:rPr lang="en-US" altLang="en-US" dirty="0" err="1" smtClean="0">
              <a:latin typeface="+mn-lt"/>
            </a:rPr>
            <a:t>Nếu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trong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biểu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thức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có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nhiều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cặp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ngoặc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đơn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thì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việc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thực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thi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sẽ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theo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thứ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tự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từ</a:t>
          </a:r>
          <a:r>
            <a:rPr lang="en-US" altLang="en-US" dirty="0" smtClean="0">
              <a:latin typeface="+mn-lt"/>
            </a:rPr>
            <a:t> </a:t>
          </a:r>
          <a:r>
            <a:rPr lang="en-US" altLang="en-US" dirty="0" err="1" smtClean="0">
              <a:latin typeface="+mn-lt"/>
            </a:rPr>
            <a:t>trái</a:t>
          </a:r>
          <a:r>
            <a:rPr lang="en-US" altLang="en-US" dirty="0" smtClean="0">
              <a:latin typeface="+mn-lt"/>
            </a:rPr>
            <a:t> sang </a:t>
          </a:r>
          <a:r>
            <a:rPr lang="en-US" altLang="en-US" dirty="0" err="1" smtClean="0">
              <a:latin typeface="+mn-lt"/>
            </a:rPr>
            <a:t>phải</a:t>
          </a:r>
          <a:endParaRPr lang="en-US" dirty="0">
            <a:latin typeface="+mn-lt"/>
          </a:endParaRPr>
        </a:p>
      </dgm:t>
    </dgm:pt>
    <dgm:pt modelId="{9F8318EB-167A-436F-ACE7-5A09BB66C9DF}" type="parTrans" cxnId="{8680CD9B-64F7-4C3D-9D9E-AED65463B183}">
      <dgm:prSet/>
      <dgm:spPr/>
      <dgm:t>
        <a:bodyPr/>
        <a:lstStyle/>
        <a:p>
          <a:endParaRPr lang="en-US"/>
        </a:p>
      </dgm:t>
    </dgm:pt>
    <dgm:pt modelId="{B7978649-BE2A-415A-AA33-514B06D85FE4}" type="sibTrans" cxnId="{8680CD9B-64F7-4C3D-9D9E-AED65463B183}">
      <dgm:prSet/>
      <dgm:spPr/>
      <dgm:t>
        <a:bodyPr/>
        <a:lstStyle/>
        <a:p>
          <a:endParaRPr lang="en-US"/>
        </a:p>
      </dgm:t>
    </dgm:pt>
    <dgm:pt modelId="{4C727BBF-AA03-4EB9-A198-174CBF24EAF3}" type="pres">
      <dgm:prSet presAssocID="{C3915B86-8DC7-47A3-B5AC-7392CC56A38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77AA2F3-1479-40C0-A4B4-F8C460294609}" type="pres">
      <dgm:prSet presAssocID="{342D3A50-756C-402E-883C-611652CD4589}" presName="composite" presStyleCnt="0"/>
      <dgm:spPr/>
    </dgm:pt>
    <dgm:pt modelId="{39F77BC8-6762-498F-B099-A06B73660354}" type="pres">
      <dgm:prSet presAssocID="{342D3A50-756C-402E-883C-611652CD4589}" presName="rect1" presStyleLbl="tr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DE6067A-2873-41AA-9708-61C349FD6910}" type="pres">
      <dgm:prSet presAssocID="{342D3A50-756C-402E-883C-611652CD4589}" presName="rect2" presStyleLbl="fgImgPlace1" presStyleIdx="0" presStyleCnt="5"/>
      <dgm:spPr>
        <a:solidFill>
          <a:schemeClr val="accent5">
            <a:lumMod val="60000"/>
            <a:lumOff val="40000"/>
          </a:schemeClr>
        </a:solidFill>
      </dgm:spPr>
    </dgm:pt>
    <dgm:pt modelId="{4FCF7105-7825-4288-B0A1-A9F427EAE5DE}" type="pres">
      <dgm:prSet presAssocID="{CD7FC451-B6DD-4CAA-ABAB-06EFEA2B6A6A}" presName="sibTrans" presStyleCnt="0"/>
      <dgm:spPr/>
    </dgm:pt>
    <dgm:pt modelId="{C1E48BA8-2E43-4BE2-9253-724956D2FBD0}" type="pres">
      <dgm:prSet presAssocID="{66B303DF-FBF0-4E0A-9DF5-0067950E0A5A}" presName="composite" presStyleCnt="0"/>
      <dgm:spPr/>
    </dgm:pt>
    <dgm:pt modelId="{DD63B83B-D8E9-404D-AB6A-3FC9107D32BB}" type="pres">
      <dgm:prSet presAssocID="{66B303DF-FBF0-4E0A-9DF5-0067950E0A5A}" presName="rect1" presStyleLbl="tr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03DE9D-A7AE-4BA3-B6CC-9708694ABD65}" type="pres">
      <dgm:prSet presAssocID="{66B303DF-FBF0-4E0A-9DF5-0067950E0A5A}" presName="rect2" presStyleLbl="fgImgPlace1" presStyleIdx="1" presStyleCnt="5"/>
      <dgm:spPr>
        <a:solidFill>
          <a:schemeClr val="accent4">
            <a:lumMod val="60000"/>
            <a:lumOff val="40000"/>
          </a:schemeClr>
        </a:solidFill>
      </dgm:spPr>
    </dgm:pt>
    <dgm:pt modelId="{92042309-0BDD-4E4F-A637-A951AB2CA206}" type="pres">
      <dgm:prSet presAssocID="{66E33F1D-12F0-465A-8C86-C222C1090B7A}" presName="sibTrans" presStyleCnt="0"/>
      <dgm:spPr/>
    </dgm:pt>
    <dgm:pt modelId="{544BFA68-1733-4FAB-AC1C-D4934EE4905A}" type="pres">
      <dgm:prSet presAssocID="{8A91B905-FE43-42EA-A801-F3689AF5CCAA}" presName="composite" presStyleCnt="0"/>
      <dgm:spPr/>
    </dgm:pt>
    <dgm:pt modelId="{6DB25EB7-5A79-4CD6-B296-BA8C46ED9BB0}" type="pres">
      <dgm:prSet presAssocID="{8A91B905-FE43-42EA-A801-F3689AF5CCAA}" presName="rect1" presStyleLbl="tr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8F02B3-1DE8-4F3D-8714-3DC6D1C96FA8}" type="pres">
      <dgm:prSet presAssocID="{8A91B905-FE43-42EA-A801-F3689AF5CCAA}" presName="rect2" presStyleLbl="fgImgPlace1" presStyleIdx="2" presStyleCnt="5"/>
      <dgm:spPr>
        <a:solidFill>
          <a:schemeClr val="accent3">
            <a:lumMod val="60000"/>
            <a:lumOff val="40000"/>
          </a:schemeClr>
        </a:solidFill>
      </dgm:spPr>
    </dgm:pt>
    <dgm:pt modelId="{87BEF803-9F81-41A4-9271-CE2687202BAE}" type="pres">
      <dgm:prSet presAssocID="{695DB33C-1E69-4221-B610-6E44717A206C}" presName="sibTrans" presStyleCnt="0"/>
      <dgm:spPr/>
    </dgm:pt>
    <dgm:pt modelId="{54C6F962-8A96-4BC1-95DE-920D911EAC75}" type="pres">
      <dgm:prSet presAssocID="{C86216E7-9249-4056-AF01-2E95DABE9825}" presName="composite" presStyleCnt="0"/>
      <dgm:spPr/>
    </dgm:pt>
    <dgm:pt modelId="{DB1EBF41-5439-491D-B96A-243C51809B60}" type="pres">
      <dgm:prSet presAssocID="{C86216E7-9249-4056-AF01-2E95DABE9825}" presName="rect1" presStyleLbl="tr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E12D61-BF70-4966-8C2F-38460B7EB80C}" type="pres">
      <dgm:prSet presAssocID="{C86216E7-9249-4056-AF01-2E95DABE9825}" presName="rect2" presStyleLbl="fgImgPlace1" presStyleIdx="3" presStyleCnt="5"/>
      <dgm:spPr>
        <a:solidFill>
          <a:schemeClr val="accent2">
            <a:lumMod val="60000"/>
            <a:lumOff val="40000"/>
          </a:schemeClr>
        </a:solidFill>
      </dgm:spPr>
    </dgm:pt>
    <dgm:pt modelId="{4F179C71-35AA-4EFD-8C4E-1EDC0BE9DAAB}" type="pres">
      <dgm:prSet presAssocID="{FDE043AE-10D7-44DF-B278-1E5D00DD9418}" presName="sibTrans" presStyleCnt="0"/>
      <dgm:spPr/>
    </dgm:pt>
    <dgm:pt modelId="{F3CF921A-8683-453D-87F4-F7DFA956BFA7}" type="pres">
      <dgm:prSet presAssocID="{38E33692-E346-406B-9DC7-411821BFC6C4}" presName="composite" presStyleCnt="0"/>
      <dgm:spPr/>
    </dgm:pt>
    <dgm:pt modelId="{00ED0DBF-EF51-41D8-B706-99A39C50B9BB}" type="pres">
      <dgm:prSet presAssocID="{38E33692-E346-406B-9DC7-411821BFC6C4}" presName="rect1" presStyleLbl="tr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39D77B7-9F08-4FBD-A367-E437AACBEDC4}" type="pres">
      <dgm:prSet presAssocID="{38E33692-E346-406B-9DC7-411821BFC6C4}" presName="rect2" presStyleLbl="fgImgPlace1" presStyleIdx="4" presStyleCnt="5"/>
      <dgm:spPr>
        <a:solidFill>
          <a:schemeClr val="accent1">
            <a:lumMod val="60000"/>
            <a:lumOff val="40000"/>
          </a:schemeClr>
        </a:solidFill>
      </dgm:spPr>
    </dgm:pt>
  </dgm:ptLst>
  <dgm:cxnLst>
    <dgm:cxn modelId="{CF8183F2-2DDA-4FB9-88C6-6023EEF920F7}" srcId="{C3915B86-8DC7-47A3-B5AC-7392CC56A389}" destId="{8A91B905-FE43-42EA-A801-F3689AF5CCAA}" srcOrd="2" destOrd="0" parTransId="{448DB335-A017-4EFE-9802-ADBFB5B47B5E}" sibTransId="{695DB33C-1E69-4221-B610-6E44717A206C}"/>
    <dgm:cxn modelId="{8680CD9B-64F7-4C3D-9D9E-AED65463B183}" srcId="{C3915B86-8DC7-47A3-B5AC-7392CC56A389}" destId="{38E33692-E346-406B-9DC7-411821BFC6C4}" srcOrd="4" destOrd="0" parTransId="{9F8318EB-167A-436F-ACE7-5A09BB66C9DF}" sibTransId="{B7978649-BE2A-415A-AA33-514B06D85FE4}"/>
    <dgm:cxn modelId="{0A1B18F3-5FA7-4FE9-8DF1-6563976567BD}" type="presOf" srcId="{8A91B905-FE43-42EA-A801-F3689AF5CCAA}" destId="{6DB25EB7-5A79-4CD6-B296-BA8C46ED9BB0}" srcOrd="0" destOrd="0" presId="urn:microsoft.com/office/officeart/2008/layout/PictureStrips"/>
    <dgm:cxn modelId="{57D519CF-3656-4E83-8FEE-42170320ABAE}" type="presOf" srcId="{66B303DF-FBF0-4E0A-9DF5-0067950E0A5A}" destId="{DD63B83B-D8E9-404D-AB6A-3FC9107D32BB}" srcOrd="0" destOrd="0" presId="urn:microsoft.com/office/officeart/2008/layout/PictureStrips"/>
    <dgm:cxn modelId="{55EB27D9-7081-4199-8FEF-9946CA059D9F}" type="presOf" srcId="{342D3A50-756C-402E-883C-611652CD4589}" destId="{39F77BC8-6762-498F-B099-A06B73660354}" srcOrd="0" destOrd="0" presId="urn:microsoft.com/office/officeart/2008/layout/PictureStrips"/>
    <dgm:cxn modelId="{6509CB51-43EB-44FA-80C1-222E96BB9195}" type="presOf" srcId="{C3915B86-8DC7-47A3-B5AC-7392CC56A389}" destId="{4C727BBF-AA03-4EB9-A198-174CBF24EAF3}" srcOrd="0" destOrd="0" presId="urn:microsoft.com/office/officeart/2008/layout/PictureStrips"/>
    <dgm:cxn modelId="{36A8EE85-9680-4A31-824E-1937D55D1F6A}" type="presOf" srcId="{C86216E7-9249-4056-AF01-2E95DABE9825}" destId="{DB1EBF41-5439-491D-B96A-243C51809B60}" srcOrd="0" destOrd="0" presId="urn:microsoft.com/office/officeart/2008/layout/PictureStrips"/>
    <dgm:cxn modelId="{A86364E9-FBCE-4325-A17B-7C76D1C49A1F}" type="presOf" srcId="{38E33692-E346-406B-9DC7-411821BFC6C4}" destId="{00ED0DBF-EF51-41D8-B706-99A39C50B9BB}" srcOrd="0" destOrd="0" presId="urn:microsoft.com/office/officeart/2008/layout/PictureStrips"/>
    <dgm:cxn modelId="{B6AF25D9-9CD4-4938-834C-9DA6FA592449}" srcId="{C3915B86-8DC7-47A3-B5AC-7392CC56A389}" destId="{342D3A50-756C-402E-883C-611652CD4589}" srcOrd="0" destOrd="0" parTransId="{C79CF5DB-3385-4AAC-B2E0-2ED09D4655B5}" sibTransId="{CD7FC451-B6DD-4CAA-ABAB-06EFEA2B6A6A}"/>
    <dgm:cxn modelId="{AF8BE050-F427-4A08-B84F-EB85EBB6891E}" srcId="{C3915B86-8DC7-47A3-B5AC-7392CC56A389}" destId="{C86216E7-9249-4056-AF01-2E95DABE9825}" srcOrd="3" destOrd="0" parTransId="{9ECDE128-0D81-4BEC-85FA-2D28F0183994}" sibTransId="{FDE043AE-10D7-44DF-B278-1E5D00DD9418}"/>
    <dgm:cxn modelId="{E80DE948-75E0-42E3-9DA5-A30E43E68BDD}" srcId="{C3915B86-8DC7-47A3-B5AC-7392CC56A389}" destId="{66B303DF-FBF0-4E0A-9DF5-0067950E0A5A}" srcOrd="1" destOrd="0" parTransId="{5C89DA2B-BC0A-48C8-9C7A-9EECA00EF41C}" sibTransId="{66E33F1D-12F0-465A-8C86-C222C1090B7A}"/>
    <dgm:cxn modelId="{A8C16FFE-14DE-48AF-BCF7-1FDC6FB0FF69}" type="presParOf" srcId="{4C727BBF-AA03-4EB9-A198-174CBF24EAF3}" destId="{877AA2F3-1479-40C0-A4B4-F8C460294609}" srcOrd="0" destOrd="0" presId="urn:microsoft.com/office/officeart/2008/layout/PictureStrips"/>
    <dgm:cxn modelId="{097F8B68-B20D-41B5-933C-FAC6E811DD45}" type="presParOf" srcId="{877AA2F3-1479-40C0-A4B4-F8C460294609}" destId="{39F77BC8-6762-498F-B099-A06B73660354}" srcOrd="0" destOrd="0" presId="urn:microsoft.com/office/officeart/2008/layout/PictureStrips"/>
    <dgm:cxn modelId="{B9EB9D5F-C06B-479D-BA25-20610A5DA244}" type="presParOf" srcId="{877AA2F3-1479-40C0-A4B4-F8C460294609}" destId="{DDE6067A-2873-41AA-9708-61C349FD6910}" srcOrd="1" destOrd="0" presId="urn:microsoft.com/office/officeart/2008/layout/PictureStrips"/>
    <dgm:cxn modelId="{FAF2249E-CA3C-42FC-B25D-1027C388B4E5}" type="presParOf" srcId="{4C727BBF-AA03-4EB9-A198-174CBF24EAF3}" destId="{4FCF7105-7825-4288-B0A1-A9F427EAE5DE}" srcOrd="1" destOrd="0" presId="urn:microsoft.com/office/officeart/2008/layout/PictureStrips"/>
    <dgm:cxn modelId="{7783904B-1817-40E6-B0EB-2DF61576F532}" type="presParOf" srcId="{4C727BBF-AA03-4EB9-A198-174CBF24EAF3}" destId="{C1E48BA8-2E43-4BE2-9253-724956D2FBD0}" srcOrd="2" destOrd="0" presId="urn:microsoft.com/office/officeart/2008/layout/PictureStrips"/>
    <dgm:cxn modelId="{582060CD-BA13-4ED4-8198-38D80823B160}" type="presParOf" srcId="{C1E48BA8-2E43-4BE2-9253-724956D2FBD0}" destId="{DD63B83B-D8E9-404D-AB6A-3FC9107D32BB}" srcOrd="0" destOrd="0" presId="urn:microsoft.com/office/officeart/2008/layout/PictureStrips"/>
    <dgm:cxn modelId="{8000DAAB-1DFF-466A-9AF1-BD8CDD913EE4}" type="presParOf" srcId="{C1E48BA8-2E43-4BE2-9253-724956D2FBD0}" destId="{FC03DE9D-A7AE-4BA3-B6CC-9708694ABD65}" srcOrd="1" destOrd="0" presId="urn:microsoft.com/office/officeart/2008/layout/PictureStrips"/>
    <dgm:cxn modelId="{13AC8C3A-29CC-46AF-A603-BE949B721228}" type="presParOf" srcId="{4C727BBF-AA03-4EB9-A198-174CBF24EAF3}" destId="{92042309-0BDD-4E4F-A637-A951AB2CA206}" srcOrd="3" destOrd="0" presId="urn:microsoft.com/office/officeart/2008/layout/PictureStrips"/>
    <dgm:cxn modelId="{9BDE459D-758E-4EE4-A982-29CE641BAB5E}" type="presParOf" srcId="{4C727BBF-AA03-4EB9-A198-174CBF24EAF3}" destId="{544BFA68-1733-4FAB-AC1C-D4934EE4905A}" srcOrd="4" destOrd="0" presId="urn:microsoft.com/office/officeart/2008/layout/PictureStrips"/>
    <dgm:cxn modelId="{AB8B49C8-55A0-45C3-B67C-FB9D704417E6}" type="presParOf" srcId="{544BFA68-1733-4FAB-AC1C-D4934EE4905A}" destId="{6DB25EB7-5A79-4CD6-B296-BA8C46ED9BB0}" srcOrd="0" destOrd="0" presId="urn:microsoft.com/office/officeart/2008/layout/PictureStrips"/>
    <dgm:cxn modelId="{A5B31A55-FA32-489B-9B73-6AD4672AEF3A}" type="presParOf" srcId="{544BFA68-1733-4FAB-AC1C-D4934EE4905A}" destId="{788F02B3-1DE8-4F3D-8714-3DC6D1C96FA8}" srcOrd="1" destOrd="0" presId="urn:microsoft.com/office/officeart/2008/layout/PictureStrips"/>
    <dgm:cxn modelId="{B5DFD487-7108-4F65-A865-254D04BA5823}" type="presParOf" srcId="{4C727BBF-AA03-4EB9-A198-174CBF24EAF3}" destId="{87BEF803-9F81-41A4-9271-CE2687202BAE}" srcOrd="5" destOrd="0" presId="urn:microsoft.com/office/officeart/2008/layout/PictureStrips"/>
    <dgm:cxn modelId="{83C65D69-507B-4128-96C7-49CB7ADB6CD2}" type="presParOf" srcId="{4C727BBF-AA03-4EB9-A198-174CBF24EAF3}" destId="{54C6F962-8A96-4BC1-95DE-920D911EAC75}" srcOrd="6" destOrd="0" presId="urn:microsoft.com/office/officeart/2008/layout/PictureStrips"/>
    <dgm:cxn modelId="{E0619818-037D-46F4-820B-8ADCCE585897}" type="presParOf" srcId="{54C6F962-8A96-4BC1-95DE-920D911EAC75}" destId="{DB1EBF41-5439-491D-B96A-243C51809B60}" srcOrd="0" destOrd="0" presId="urn:microsoft.com/office/officeart/2008/layout/PictureStrips"/>
    <dgm:cxn modelId="{A9F8567B-3368-4596-A4EA-52A79779F695}" type="presParOf" srcId="{54C6F962-8A96-4BC1-95DE-920D911EAC75}" destId="{C0E12D61-BF70-4966-8C2F-38460B7EB80C}" srcOrd="1" destOrd="0" presId="urn:microsoft.com/office/officeart/2008/layout/PictureStrips"/>
    <dgm:cxn modelId="{D7FD3AD2-DED7-414E-A8F1-06553F2AC9CC}" type="presParOf" srcId="{4C727BBF-AA03-4EB9-A198-174CBF24EAF3}" destId="{4F179C71-35AA-4EFD-8C4E-1EDC0BE9DAAB}" srcOrd="7" destOrd="0" presId="urn:microsoft.com/office/officeart/2008/layout/PictureStrips"/>
    <dgm:cxn modelId="{5AF80E07-C346-486F-8E5E-3A62B092B6B9}" type="presParOf" srcId="{4C727BBF-AA03-4EB9-A198-174CBF24EAF3}" destId="{F3CF921A-8683-453D-87F4-F7DFA956BFA7}" srcOrd="8" destOrd="0" presId="urn:microsoft.com/office/officeart/2008/layout/PictureStrips"/>
    <dgm:cxn modelId="{F64C43AE-E416-47C2-9314-78CC71EA1B37}" type="presParOf" srcId="{F3CF921A-8683-453D-87F4-F7DFA956BFA7}" destId="{00ED0DBF-EF51-41D8-B706-99A39C50B9BB}" srcOrd="0" destOrd="0" presId="urn:microsoft.com/office/officeart/2008/layout/PictureStrips"/>
    <dgm:cxn modelId="{84320620-393A-49DA-B0CC-249DC1392DA2}" type="presParOf" srcId="{F3CF921A-8683-453D-87F4-F7DFA956BFA7}" destId="{339D77B7-9F08-4FBD-A367-E437AACBEDC4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F5ECE8-28FC-4E8F-A02A-23F20A9022D1}">
      <dsp:nvSpPr>
        <dsp:cNvPr id="0" name=""/>
        <dsp:cNvSpPr/>
      </dsp:nvSpPr>
      <dsp:spPr>
        <a:xfrm>
          <a:off x="1497712" y="0"/>
          <a:ext cx="5287963" cy="5287963"/>
        </a:xfrm>
        <a:prstGeom prst="quadArrow">
          <a:avLst>
            <a:gd name="adj1" fmla="val 2000"/>
            <a:gd name="adj2" fmla="val 4000"/>
            <a:gd name="adj3" fmla="val 5000"/>
          </a:avLst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07BC1DA8-2318-4895-8F4A-F3AE192B0AAE}">
      <dsp:nvSpPr>
        <dsp:cNvPr id="0" name=""/>
        <dsp:cNvSpPr/>
      </dsp:nvSpPr>
      <dsp:spPr>
        <a:xfrm>
          <a:off x="1805302" y="343717"/>
          <a:ext cx="2115185" cy="2115185"/>
        </a:xfrm>
        <a:prstGeom prst="roundRect">
          <a:avLst/>
        </a:prstGeom>
        <a:solidFill>
          <a:schemeClr val="accent2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smtClean="0"/>
            <a:t>Số học (Arithmetic)</a:t>
          </a:r>
          <a:endParaRPr lang="en-US" sz="2700" kern="1200"/>
        </a:p>
      </dsp:txBody>
      <dsp:txXfrm>
        <a:off x="1908557" y="446972"/>
        <a:ext cx="1908675" cy="1908675"/>
      </dsp:txXfrm>
    </dsp:sp>
    <dsp:sp modelId="{4AF8E735-0D09-4E27-A01F-1014A3FC4655}">
      <dsp:nvSpPr>
        <dsp:cNvPr id="0" name=""/>
        <dsp:cNvSpPr/>
      </dsp:nvSpPr>
      <dsp:spPr>
        <a:xfrm>
          <a:off x="4290645" y="343717"/>
          <a:ext cx="2115185" cy="2115185"/>
        </a:xfrm>
        <a:prstGeom prst="roundRect">
          <a:avLst/>
        </a:prstGeom>
        <a:solidFill>
          <a:schemeClr val="accent3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smtClean="0"/>
            <a:t>Logic (Logical)</a:t>
          </a:r>
          <a:endParaRPr lang="en-US" sz="2700" kern="1200"/>
        </a:p>
      </dsp:txBody>
      <dsp:txXfrm>
        <a:off x="4393900" y="446972"/>
        <a:ext cx="1908675" cy="1908675"/>
      </dsp:txXfrm>
    </dsp:sp>
    <dsp:sp modelId="{EBF8CD68-4CF0-46A1-9B19-C70FAF2098A9}">
      <dsp:nvSpPr>
        <dsp:cNvPr id="0" name=""/>
        <dsp:cNvSpPr/>
      </dsp:nvSpPr>
      <dsp:spPr>
        <a:xfrm>
          <a:off x="1805302" y="2829060"/>
          <a:ext cx="2115185" cy="2115185"/>
        </a:xfrm>
        <a:prstGeom prst="roundRect">
          <a:avLst/>
        </a:prstGeom>
        <a:solidFill>
          <a:schemeClr val="accent4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smtClean="0"/>
            <a:t>Quan hệ (Relational)</a:t>
          </a:r>
          <a:endParaRPr lang="en-US" sz="2700" kern="1200"/>
        </a:p>
      </dsp:txBody>
      <dsp:txXfrm>
        <a:off x="1908557" y="2932315"/>
        <a:ext cx="1908675" cy="1908675"/>
      </dsp:txXfrm>
    </dsp:sp>
    <dsp:sp modelId="{7003D08E-1E07-413F-99C0-6226852AA0CD}">
      <dsp:nvSpPr>
        <dsp:cNvPr id="0" name=""/>
        <dsp:cNvSpPr/>
      </dsp:nvSpPr>
      <dsp:spPr>
        <a:xfrm>
          <a:off x="4290645" y="2829060"/>
          <a:ext cx="2115185" cy="2115185"/>
        </a:xfrm>
        <a:prstGeom prst="roundRect">
          <a:avLst/>
        </a:prstGeom>
        <a:solidFill>
          <a:schemeClr val="accent5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kern="1200" smtClean="0"/>
            <a:t>Nhị phân (Bitwise)</a:t>
          </a:r>
          <a:endParaRPr lang="en-US" sz="2700" kern="1200"/>
        </a:p>
      </dsp:txBody>
      <dsp:txXfrm>
        <a:off x="4393900" y="2932315"/>
        <a:ext cx="1908675" cy="1908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576D60-125C-442D-8D2C-E2DF23C63305}">
      <dsp:nvSpPr>
        <dsp:cNvPr id="0" name=""/>
        <dsp:cNvSpPr/>
      </dsp:nvSpPr>
      <dsp:spPr>
        <a:xfrm>
          <a:off x="0" y="22177"/>
          <a:ext cx="8163342" cy="6177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1600" b="0" i="0" kern="1200" dirty="0" smtClean="0"/>
            <a:t>char và short được chuyển thành int và float được chuyển thành double.</a:t>
          </a:r>
          <a:endParaRPr lang="en-US" sz="1600" kern="1200" dirty="0"/>
        </a:p>
      </dsp:txBody>
      <dsp:txXfrm>
        <a:off x="30157" y="52334"/>
        <a:ext cx="8103028" cy="557445"/>
      </dsp:txXfrm>
    </dsp:sp>
    <dsp:sp modelId="{D4B33580-1C63-4914-80BB-6BA2C8AF426F}">
      <dsp:nvSpPr>
        <dsp:cNvPr id="0" name=""/>
        <dsp:cNvSpPr/>
      </dsp:nvSpPr>
      <dsp:spPr>
        <a:xfrm>
          <a:off x="0" y="709057"/>
          <a:ext cx="8163342" cy="61775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1600" b="0" i="0" kern="1200" smtClean="0"/>
            <a:t>Nếu có một toán hạng là double,  toán hạng còn lại sẽ được chuyển thành double, và kết quả là double.</a:t>
          </a:r>
          <a:endParaRPr lang="en-US" sz="1600" kern="1200"/>
        </a:p>
      </dsp:txBody>
      <dsp:txXfrm>
        <a:off x="30157" y="739214"/>
        <a:ext cx="8103028" cy="557445"/>
      </dsp:txXfrm>
    </dsp:sp>
    <dsp:sp modelId="{0B442266-82C4-43E4-8695-8D8D40CE1179}">
      <dsp:nvSpPr>
        <dsp:cNvPr id="0" name=""/>
        <dsp:cNvSpPr/>
      </dsp:nvSpPr>
      <dsp:spPr>
        <a:xfrm>
          <a:off x="0" y="1395937"/>
          <a:ext cx="8163342" cy="61775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1600" b="0" i="0" kern="1200" smtClean="0"/>
            <a:t>Nếu có một toán hạng là long,  toán hạng còn lại sẽ được chuyển thành long, và kết quả là long. </a:t>
          </a:r>
          <a:endParaRPr lang="en-US" sz="1600" kern="1200"/>
        </a:p>
      </dsp:txBody>
      <dsp:txXfrm>
        <a:off x="30157" y="1426094"/>
        <a:ext cx="8103028" cy="557445"/>
      </dsp:txXfrm>
    </dsp:sp>
    <dsp:sp modelId="{17A765AD-A43D-45B0-B723-D89446EA0B57}">
      <dsp:nvSpPr>
        <dsp:cNvPr id="0" name=""/>
        <dsp:cNvSpPr/>
      </dsp:nvSpPr>
      <dsp:spPr>
        <a:xfrm>
          <a:off x="0" y="2082817"/>
          <a:ext cx="8163342" cy="61775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1600" b="0" i="0" kern="1200" smtClean="0"/>
            <a:t>Nếu có một toán hạng là unsigned,  toán hạng  còn lại sẽ được chuyển thành unsigned và kết quả cũng là unsigned.</a:t>
          </a:r>
          <a:endParaRPr lang="en-US" sz="1600" kern="1200"/>
        </a:p>
      </dsp:txBody>
      <dsp:txXfrm>
        <a:off x="30157" y="2112974"/>
        <a:ext cx="8103028" cy="557445"/>
      </dsp:txXfrm>
    </dsp:sp>
    <dsp:sp modelId="{8820B1D3-4AC4-44A2-B376-B0A2205F004D}">
      <dsp:nvSpPr>
        <dsp:cNvPr id="0" name=""/>
        <dsp:cNvSpPr/>
      </dsp:nvSpPr>
      <dsp:spPr>
        <a:xfrm>
          <a:off x="0" y="2769697"/>
          <a:ext cx="8163342" cy="617759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vi-VN" sz="1600" b="0" i="0" kern="1200" smtClean="0"/>
            <a:t>Nếu tất cả toán hạng kiểu int, kết quả là int.</a:t>
          </a:r>
          <a:endParaRPr lang="en-US" sz="1600" kern="1200"/>
        </a:p>
      </dsp:txBody>
      <dsp:txXfrm>
        <a:off x="30157" y="2799854"/>
        <a:ext cx="8103028" cy="55744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F77BC8-6762-498F-B099-A06B73660354}">
      <dsp:nvSpPr>
        <dsp:cNvPr id="0" name=""/>
        <dsp:cNvSpPr/>
      </dsp:nvSpPr>
      <dsp:spPr>
        <a:xfrm>
          <a:off x="161850" y="613774"/>
          <a:ext cx="3851775" cy="120367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5292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800" kern="1200" dirty="0" err="1" smtClean="0">
              <a:latin typeface="+mn-lt"/>
            </a:rPr>
            <a:t>Dấu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ngoặc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đơn</a:t>
          </a:r>
          <a:r>
            <a:rPr lang="en-US" altLang="en-US" sz="1800" kern="1200" dirty="0" smtClean="0">
              <a:latin typeface="+mn-lt"/>
            </a:rPr>
            <a:t> ( ) </a:t>
          </a:r>
          <a:r>
            <a:rPr lang="en-US" altLang="en-US" sz="1800" kern="1200" dirty="0" err="1" smtClean="0">
              <a:latin typeface="+mn-lt"/>
            </a:rPr>
            <a:t>có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độ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ưu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tiên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cao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nhất</a:t>
          </a:r>
          <a:endParaRPr lang="en-US" sz="1800" kern="1200" dirty="0">
            <a:latin typeface="+mn-lt"/>
          </a:endParaRPr>
        </a:p>
      </dsp:txBody>
      <dsp:txXfrm>
        <a:off x="161850" y="613774"/>
        <a:ext cx="3851775" cy="1203679"/>
      </dsp:txXfrm>
    </dsp:sp>
    <dsp:sp modelId="{DDE6067A-2873-41AA-9708-61C349FD6910}">
      <dsp:nvSpPr>
        <dsp:cNvPr id="0" name=""/>
        <dsp:cNvSpPr/>
      </dsp:nvSpPr>
      <dsp:spPr>
        <a:xfrm>
          <a:off x="1360" y="439910"/>
          <a:ext cx="842575" cy="1263863"/>
        </a:xfrm>
        <a:prstGeom prst="rect">
          <a:avLst/>
        </a:prstGeom>
        <a:solidFill>
          <a:schemeClr val="accent5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63B83B-D8E9-404D-AB6A-3FC9107D32BB}">
      <dsp:nvSpPr>
        <dsp:cNvPr id="0" name=""/>
        <dsp:cNvSpPr/>
      </dsp:nvSpPr>
      <dsp:spPr>
        <a:xfrm>
          <a:off x="4430252" y="613774"/>
          <a:ext cx="3851775" cy="120367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5292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800" kern="1200" dirty="0" smtClean="0">
              <a:latin typeface="+mn-lt"/>
            </a:rPr>
            <a:t>Độ </a:t>
          </a:r>
          <a:r>
            <a:rPr lang="en-US" altLang="en-US" sz="1800" kern="1200" dirty="0" err="1" smtClean="0">
              <a:latin typeface="+mn-lt"/>
            </a:rPr>
            <a:t>ưu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tiên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của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các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toán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tử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có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thể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được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thay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đổi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bởi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dấu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ngoặc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đơn</a:t>
          </a:r>
          <a:endParaRPr lang="en-US" sz="1800" kern="1200" dirty="0">
            <a:latin typeface="+mn-lt"/>
          </a:endParaRPr>
        </a:p>
      </dsp:txBody>
      <dsp:txXfrm>
        <a:off x="4430252" y="613774"/>
        <a:ext cx="3851775" cy="1203679"/>
      </dsp:txXfrm>
    </dsp:sp>
    <dsp:sp modelId="{FC03DE9D-A7AE-4BA3-B6CC-9708694ABD65}">
      <dsp:nvSpPr>
        <dsp:cNvPr id="0" name=""/>
        <dsp:cNvSpPr/>
      </dsp:nvSpPr>
      <dsp:spPr>
        <a:xfrm>
          <a:off x="4269761" y="439910"/>
          <a:ext cx="842575" cy="1263863"/>
        </a:xfrm>
        <a:prstGeom prst="rect">
          <a:avLst/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DB25EB7-5A79-4CD6-B296-BA8C46ED9BB0}">
      <dsp:nvSpPr>
        <dsp:cNvPr id="0" name=""/>
        <dsp:cNvSpPr/>
      </dsp:nvSpPr>
      <dsp:spPr>
        <a:xfrm>
          <a:off x="161850" y="2129074"/>
          <a:ext cx="3851775" cy="120367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5292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800" kern="1200" dirty="0" smtClean="0">
              <a:latin typeface="+mn-lt"/>
            </a:rPr>
            <a:t>Toán </a:t>
          </a:r>
          <a:r>
            <a:rPr lang="en-US" altLang="en-US" sz="1800" kern="1200" dirty="0" err="1" smtClean="0">
              <a:latin typeface="+mn-lt"/>
            </a:rPr>
            <a:t>tử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có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độ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ưu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tiên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thấp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hơn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nếu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đặt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trong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dấu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ngoặc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đơn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sẽ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được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thực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thi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trước</a:t>
          </a:r>
          <a:endParaRPr lang="en-US" sz="1800" kern="1200" dirty="0">
            <a:latin typeface="+mn-lt"/>
          </a:endParaRPr>
        </a:p>
      </dsp:txBody>
      <dsp:txXfrm>
        <a:off x="161850" y="2129074"/>
        <a:ext cx="3851775" cy="1203679"/>
      </dsp:txXfrm>
    </dsp:sp>
    <dsp:sp modelId="{788F02B3-1DE8-4F3D-8714-3DC6D1C96FA8}">
      <dsp:nvSpPr>
        <dsp:cNvPr id="0" name=""/>
        <dsp:cNvSpPr/>
      </dsp:nvSpPr>
      <dsp:spPr>
        <a:xfrm>
          <a:off x="1360" y="1955209"/>
          <a:ext cx="842575" cy="1263863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1EBF41-5439-491D-B96A-243C51809B60}">
      <dsp:nvSpPr>
        <dsp:cNvPr id="0" name=""/>
        <dsp:cNvSpPr/>
      </dsp:nvSpPr>
      <dsp:spPr>
        <a:xfrm>
          <a:off x="4430252" y="2129074"/>
          <a:ext cx="3851775" cy="120367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5292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800" kern="1200" dirty="0" smtClean="0">
              <a:latin typeface="+mn-lt"/>
            </a:rPr>
            <a:t>Khi </a:t>
          </a:r>
          <a:r>
            <a:rPr lang="en-US" altLang="en-US" sz="1800" kern="1200" dirty="0" err="1" smtClean="0">
              <a:latin typeface="+mn-lt"/>
            </a:rPr>
            <a:t>các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cặp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ngoặc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đơn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lồng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nhau</a:t>
          </a:r>
          <a:r>
            <a:rPr lang="en-US" altLang="en-US" sz="1800" kern="1200" dirty="0" smtClean="0">
              <a:latin typeface="+mn-lt"/>
            </a:rPr>
            <a:t> ( ( ( ) ) ), </a:t>
          </a:r>
          <a:r>
            <a:rPr lang="en-US" altLang="en-US" sz="1800" kern="1200" dirty="0" err="1" smtClean="0">
              <a:latin typeface="+mn-lt"/>
            </a:rPr>
            <a:t>cặp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ngoặc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đơn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trong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cùng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nhất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sẽ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được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thực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thi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trước</a:t>
          </a:r>
          <a:endParaRPr lang="en-US" sz="1800" kern="1200" dirty="0">
            <a:latin typeface="+mn-lt"/>
          </a:endParaRPr>
        </a:p>
      </dsp:txBody>
      <dsp:txXfrm>
        <a:off x="4430252" y="2129074"/>
        <a:ext cx="3851775" cy="1203679"/>
      </dsp:txXfrm>
    </dsp:sp>
    <dsp:sp modelId="{C0E12D61-BF70-4966-8C2F-38460B7EB80C}">
      <dsp:nvSpPr>
        <dsp:cNvPr id="0" name=""/>
        <dsp:cNvSpPr/>
      </dsp:nvSpPr>
      <dsp:spPr>
        <a:xfrm>
          <a:off x="4269761" y="1955209"/>
          <a:ext cx="842575" cy="1263863"/>
        </a:xfrm>
        <a:prstGeom prst="rect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0ED0DBF-EF51-41D8-B706-99A39C50B9BB}">
      <dsp:nvSpPr>
        <dsp:cNvPr id="0" name=""/>
        <dsp:cNvSpPr/>
      </dsp:nvSpPr>
      <dsp:spPr>
        <a:xfrm>
          <a:off x="2296051" y="3644373"/>
          <a:ext cx="3851775" cy="1203679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5292" tIns="68580" rIns="68580" bIns="6858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en-US" sz="1800" kern="1200" dirty="0" err="1" smtClean="0">
              <a:latin typeface="+mn-lt"/>
            </a:rPr>
            <a:t>Nếu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trong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biểu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thức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có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nhiều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cặp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ngoặc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đơn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thì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việc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thực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thi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sẽ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theo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thứ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tự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từ</a:t>
          </a:r>
          <a:r>
            <a:rPr lang="en-US" altLang="en-US" sz="1800" kern="1200" dirty="0" smtClean="0">
              <a:latin typeface="+mn-lt"/>
            </a:rPr>
            <a:t> </a:t>
          </a:r>
          <a:r>
            <a:rPr lang="en-US" altLang="en-US" sz="1800" kern="1200" dirty="0" err="1" smtClean="0">
              <a:latin typeface="+mn-lt"/>
            </a:rPr>
            <a:t>trái</a:t>
          </a:r>
          <a:r>
            <a:rPr lang="en-US" altLang="en-US" sz="1800" kern="1200" dirty="0" smtClean="0">
              <a:latin typeface="+mn-lt"/>
            </a:rPr>
            <a:t> sang </a:t>
          </a:r>
          <a:r>
            <a:rPr lang="en-US" altLang="en-US" sz="1800" kern="1200" dirty="0" err="1" smtClean="0">
              <a:latin typeface="+mn-lt"/>
            </a:rPr>
            <a:t>phải</a:t>
          </a:r>
          <a:endParaRPr lang="en-US" sz="1800" kern="1200" dirty="0">
            <a:latin typeface="+mn-lt"/>
          </a:endParaRPr>
        </a:p>
      </dsp:txBody>
      <dsp:txXfrm>
        <a:off x="2296051" y="3644373"/>
        <a:ext cx="3851775" cy="1203679"/>
      </dsp:txXfrm>
    </dsp:sp>
    <dsp:sp modelId="{339D77B7-9F08-4FBD-A367-E437AACBEDC4}">
      <dsp:nvSpPr>
        <dsp:cNvPr id="0" name=""/>
        <dsp:cNvSpPr/>
      </dsp:nvSpPr>
      <dsp:spPr>
        <a:xfrm>
          <a:off x="2135560" y="3470508"/>
          <a:ext cx="842575" cy="1263863"/>
        </a:xfrm>
        <a:prstGeom prst="rect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8BF3-28B4-4D29-8143-291BBD75E4ED}" type="datetimeFigureOut">
              <a:rPr lang="vi-VN" smtClean="0"/>
              <a:t>26/03/2020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BCFDA-27A2-45EC-9890-6B4CDA215AA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75822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BCFDA-27A2-45EC-9890-6B4CDA215AA0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31348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BCFDA-27A2-45EC-9890-6B4CDA215AA0}" type="slidenum">
              <a:rPr lang="vi-VN" smtClean="0"/>
              <a:t>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36904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B4312BD-C957-47F6-9609-7C3D10866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86417"/>
          </a:xfrm>
        </p:spPr>
        <p:txBody>
          <a:bodyPr anchor="b"/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F25837F-8C6B-4F04-9A01-36F9C0777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0260"/>
            <a:ext cx="9144000" cy="106754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A208C0B-8F0E-45AC-8A5F-73E91FFE6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E09A07F-AF8B-455B-9CF1-96C49D9D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  <p:sp>
        <p:nvSpPr>
          <p:cNvPr id="19" name="Rectangle 18"/>
          <p:cNvSpPr/>
          <p:nvPr userDrawn="1"/>
        </p:nvSpPr>
        <p:spPr>
          <a:xfrm>
            <a:off x="0" y="-17461"/>
            <a:ext cx="12192000" cy="6211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9041"/>
            <a:ext cx="12200878" cy="695325"/>
          </a:xfrm>
          <a:prstGeom prst="rect">
            <a:avLst/>
          </a:prstGeom>
        </p:spPr>
      </p:pic>
      <p:pic>
        <p:nvPicPr>
          <p:cNvPr id="18" name="Picture 17"/>
          <p:cNvPicPr/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476" y="147718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18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476E83-14A5-4D2B-8BD8-37CA5F407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D8F40AB-8BDC-4478-9707-A74E87984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7A20860-B9BF-4AF1-8512-F46CCEB9F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3CC4875-5E3B-4A11-AE37-35EB7F30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515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FD0BEEA7-B126-4372-8699-B148BE775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F233BDC-705A-47B0-8E6C-FB68332FC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1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B63FCCF-8987-4909-99D0-0703AD4F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A2C0C29-05BA-42B7-9995-CFE659002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55923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576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35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964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32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8446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9943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9424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510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55DB36-0E1A-4848-9EC4-0357353DE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A6304AB-C35A-491B-A8FE-97CA94F03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27" y="692458"/>
            <a:ext cx="12096884" cy="548450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EBB10F6-26BA-42E8-AA86-7CD09DC4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82C4C3B-D2A7-494D-91D6-C50AFF1D9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752030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1155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3473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087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036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57783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5982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47393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32075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8233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5E7988A-A6C1-44F8-989C-25538012A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AD72AA3-3B8D-4D07-8910-FAAA0FB28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76AEAB1-CE8E-41F6-9D98-3609367C9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1D9D7EE-D098-488F-8300-7C134D4A8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7149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D7B5830-E696-45A2-A73B-510DD9130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CCEA849-81E2-4BE0-8290-8FBE0ADC6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B0BFD9A-38D6-4834-BCC3-516D2B666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29C265C-E30A-48D2-A801-93AED488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F65783E-592F-4F93-AC1E-0627B82C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173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E52A0-2646-48E5-9972-455E34C11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CDF8A5D-FBEE-4509-BC77-79CAD42F5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0DB4538-9808-4815-9F15-516B1C4F9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55EF3D2-69F5-405F-8043-FB1CADAF2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5342D84-AFF6-481A-A58F-DFBC67D31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A4250199-E5D5-4B01-AFD8-27A51BAA5F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70029" y="642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02945508-0E62-4D58-B97F-7824F7851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53C82BA-2516-4372-948C-C42C8D601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74535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432CF8-7D5B-480F-B838-D37A5DBB7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919" y="86227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001EAA6-3DD2-4DF1-87F1-630AA896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01EB5FC-C2FB-4B79-866B-8D399692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0880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AB12899-CA56-4BE2-97B2-2C904F70C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135D1DF-A72A-4D3A-8D9E-88BB9A2F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533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1A6FAD-590D-4C74-BFAB-36CE7BBE6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D11820-EF58-41A0-9238-4484DE45E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9039D08-D2DE-41F0-BD50-656487C5B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58CBDDC-3B3A-46C4-90C0-AE77DE5DA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0883556-34F2-49D4-9236-E7E80B371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81429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9412E6-03E9-40E7-93E1-5843478C6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CB10C008-C2FC-44E0-97D1-C6F97F464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BB827DE-C886-4A35-9A24-45609CBB2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17351EB-00F6-4AA9-B602-2A7F9A43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08FB513-8A03-47A7-ABA9-5790C24D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81709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 flipH="1">
            <a:off x="0" y="-19411"/>
            <a:ext cx="12192000" cy="622131"/>
          </a:xfrm>
          <a:prstGeom prst="rect">
            <a:avLst/>
          </a:prstGeom>
        </p:spPr>
      </p:pic>
      <p:pic>
        <p:nvPicPr>
          <p:cNvPr id="7" name="Picture 6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E2157EF0-FA0D-46AC-A44E-30439F0D6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1" y="31548"/>
            <a:ext cx="12096883" cy="532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F22E43A-7AD2-4208-A5E2-3728C5E80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27" y="801157"/>
            <a:ext cx="12096884" cy="5375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8AFBBC9-B8F7-4D8D-91A2-703D35B1E8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738" y="6434136"/>
            <a:ext cx="112612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78D43B6-A609-4282-AF56-EEAE2079E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3317" y="6423618"/>
            <a:ext cx="6743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01540FA-0942-482B-9F37-EA3921DFDA04}" type="slidenum">
              <a:rPr lang="vi-VN" smtClean="0"/>
              <a:pPr/>
              <a:t>‹#›</a:t>
            </a:fld>
            <a:endParaRPr lang="vi-VN"/>
          </a:p>
        </p:txBody>
      </p:sp>
      <p:pic>
        <p:nvPicPr>
          <p:cNvPr id="9" name="Picture 8"/>
          <p:cNvPicPr/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689" y="108244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100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Arial" panose="020B0604020202020204" pitchFamily="34" charset="0"/>
          <a:ea typeface="Tahoma" panose="020B060403050404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196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hyperlink" Target="mailto:tuyensinh@bachkhoa-aptech.edu.vn" TargetMode="External"/><Relationship Id="rId7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1524000" y="2106706"/>
            <a:ext cx="9144000" cy="2504097"/>
          </a:xfrm>
        </p:spPr>
        <p:txBody>
          <a:bodyPr/>
          <a:lstStyle/>
          <a:p>
            <a:pPr lvl="0">
              <a:spcBef>
                <a:spcPts val="0"/>
              </a:spcBef>
              <a:buSzPct val="25000"/>
            </a:pPr>
            <a:r>
              <a:rPr lang="en-US" sz="4000" b="1">
                <a:latin typeface="Arial"/>
                <a:ea typeface="Arial"/>
                <a:cs typeface="Arial"/>
                <a:sym typeface="Arial"/>
              </a:rPr>
              <a:t>BÀI </a:t>
            </a:r>
            <a:r>
              <a:rPr lang="en-US" sz="4000" b="1" smtClean="0"/>
              <a:t>3</a:t>
            </a:r>
            <a:r>
              <a:rPr lang="en-US" sz="4000" b="1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4000" b="1">
                <a:latin typeface="Arial"/>
                <a:ea typeface="Arial"/>
                <a:cs typeface="Arial"/>
                <a:sym typeface="Arial"/>
              </a:rPr>
            </a:br>
            <a:r>
              <a:rPr lang="en-US" sz="4000" b="1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000" b="1" smtClean="0"/>
              <a:t>TOÁN TỬ VÀ BIỂU THỨC</a:t>
            </a:r>
            <a:endParaRPr lang="en-US" sz="40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Subtitle 20"/>
          <p:cNvSpPr>
            <a:spLocks noGrp="1"/>
          </p:cNvSpPr>
          <p:nvPr>
            <p:ph type="subTitle" idx="1"/>
          </p:nvPr>
        </p:nvSpPr>
        <p:spPr>
          <a:xfrm>
            <a:off x="1524000" y="4692284"/>
            <a:ext cx="9144000" cy="106754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1</a:t>
            </a:fld>
            <a:endParaRPr lang="vi-VN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52" y="724318"/>
            <a:ext cx="2089915" cy="170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92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TOÁN TỬ LOGIC NHỊ PHÂN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6891" indent="0">
              <a:lnSpc>
                <a:spcPct val="150000"/>
              </a:lnSpc>
              <a:buNone/>
            </a:pPr>
            <a:r>
              <a:rPr lang="en-US" dirty="0" smtClean="0"/>
              <a:t>Dữ </a:t>
            </a:r>
            <a:r>
              <a:rPr lang="en-US" dirty="0" err="1" smtClean="0"/>
              <a:t>liệu</a:t>
            </a:r>
            <a:r>
              <a:rPr lang="en-US" dirty="0" smtClean="0"/>
              <a:t> </a:t>
            </a:r>
            <a:r>
              <a:rPr lang="en-US" dirty="0" err="1" smtClean="0"/>
              <a:t>chỉ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xử</a:t>
            </a:r>
            <a:r>
              <a:rPr lang="en-US" dirty="0" smtClean="0"/>
              <a:t> </a:t>
            </a:r>
            <a:r>
              <a:rPr lang="en-US" dirty="0" err="1" smtClean="0"/>
              <a:t>lý</a:t>
            </a:r>
            <a:r>
              <a:rPr lang="en-US" dirty="0" smtClean="0"/>
              <a:t> </a:t>
            </a:r>
            <a:r>
              <a:rPr kumimoji="1" lang="en-US" altLang="en-US" dirty="0" err="1"/>
              <a:t>sau</a:t>
            </a:r>
            <a:r>
              <a:rPr kumimoji="1" lang="en-US" altLang="en-US" dirty="0"/>
              <a:t> </a:t>
            </a:r>
            <a:r>
              <a:rPr kumimoji="1" lang="en-US" altLang="en-US" dirty="0" err="1"/>
              <a:t>khi</a:t>
            </a:r>
            <a:r>
              <a:rPr kumimoji="1" lang="en-US" altLang="en-US" dirty="0"/>
              <a:t> </a:t>
            </a:r>
            <a:r>
              <a:rPr kumimoji="1" lang="en-US" altLang="en-US" dirty="0" err="1"/>
              <a:t>đã</a:t>
            </a:r>
            <a:r>
              <a:rPr kumimoji="1" lang="en-US" altLang="en-US" dirty="0"/>
              <a:t> </a:t>
            </a:r>
            <a:r>
              <a:rPr kumimoji="1" lang="en-US" altLang="en-US" dirty="0" err="1"/>
              <a:t>chuyển</a:t>
            </a:r>
            <a:r>
              <a:rPr kumimoji="1" lang="en-US" altLang="en-US" dirty="0"/>
              <a:t> </a:t>
            </a:r>
            <a:r>
              <a:rPr kumimoji="1" lang="en-US" altLang="en-US" dirty="0" err="1"/>
              <a:t>đổi</a:t>
            </a:r>
            <a:r>
              <a:rPr kumimoji="1" lang="en-US" altLang="en-US" dirty="0"/>
              <a:t> </a:t>
            </a:r>
            <a:r>
              <a:rPr kumimoji="1" lang="en-US" altLang="en-US" dirty="0" err="1"/>
              <a:t>giá</a:t>
            </a:r>
            <a:r>
              <a:rPr kumimoji="1" lang="en-US" altLang="en-US" dirty="0"/>
              <a:t> </a:t>
            </a:r>
            <a:r>
              <a:rPr kumimoji="1" lang="en-US" altLang="en-US" dirty="0" err="1"/>
              <a:t>trị</a:t>
            </a:r>
            <a:r>
              <a:rPr kumimoji="1" lang="en-US" altLang="en-US" dirty="0"/>
              <a:t> SỐ </a:t>
            </a:r>
            <a:r>
              <a:rPr kumimoji="1" lang="en-US" altLang="en-US" dirty="0" err="1"/>
              <a:t>thành</a:t>
            </a:r>
            <a:r>
              <a:rPr kumimoji="1" lang="en-US" altLang="en-US" dirty="0"/>
              <a:t> </a:t>
            </a:r>
            <a:r>
              <a:rPr kumimoji="1" lang="en-US" altLang="en-US" dirty="0" err="1"/>
              <a:t>giá</a:t>
            </a:r>
            <a:r>
              <a:rPr kumimoji="1" lang="en-US" altLang="en-US" dirty="0"/>
              <a:t> </a:t>
            </a:r>
            <a:r>
              <a:rPr kumimoji="1" lang="en-US" altLang="en-US" dirty="0" err="1"/>
              <a:t>trị</a:t>
            </a:r>
            <a:r>
              <a:rPr kumimoji="1" lang="en-US" altLang="en-US" dirty="0"/>
              <a:t> NHỊ PHÂN</a:t>
            </a:r>
            <a:endParaRPr kumimoji="1" lang="en-US" altLang="en-US" b="1" dirty="0"/>
          </a:p>
          <a:p>
            <a:pPr marL="156891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2296762" y="2066265"/>
          <a:ext cx="7650874" cy="35500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936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86151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Toán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tử</a:t>
                      </a:r>
                      <a:endParaRPr lang="en-US" sz="2000" dirty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Mô</a:t>
                      </a:r>
                      <a:r>
                        <a:rPr lang="en-US" sz="2000" baseline="0" smtClean="0"/>
                        <a:t> tả</a:t>
                      </a:r>
                      <a:endParaRPr lang="en-US" sz="200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100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Bitwise AND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( x &amp; y)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Mỗi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vị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trí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của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bit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trả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về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kết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quả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là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1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nếu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bit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của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hai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toán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hạng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là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1.</a:t>
                      </a:r>
                      <a:endParaRPr lang="en-US" sz="2000" dirty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100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Bitwise OR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( x | y)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Mỗi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vị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trí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của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bit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trả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về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kết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quả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là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1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nếu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bit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của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một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trong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hai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toán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hạng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là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1.</a:t>
                      </a:r>
                      <a:endParaRPr lang="en-US" sz="2000" dirty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7100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Bitwise NOT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( ~ x)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Ðảo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ngược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giá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trị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của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toán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hạng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(1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thành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0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và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ngược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lại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). </a:t>
                      </a:r>
                      <a:endParaRPr lang="en-US" sz="2000" dirty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019287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Bitwise XOR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Batang" pitchFamily="18" charset="-127"/>
                          <a:cs typeface="Times New Roman" pitchFamily="18" charset="0"/>
                        </a:rPr>
                        <a:t>( x ^ y)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Mỗi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vị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trí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của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bit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chỉ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trả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về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kết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quả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là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1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nếu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bit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của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một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trong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hai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toán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hạng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là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1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mà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không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không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phải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cả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hai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toán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hạng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cùng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</a:t>
                      </a:r>
                      <a:r>
                        <a:rPr kumimoji="0" lang="en-US" altLang="ko-KR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là</a:t>
                      </a:r>
                      <a:r>
                        <a:rPr kumimoji="0" lang="en-US" altLang="ko-KR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굴림" charset="-127"/>
                        </a:rPr>
                        <a:t> 1.</a:t>
                      </a:r>
                      <a:endParaRPr lang="en-US" sz="2000" dirty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7468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TOÁN TỬ LOGIC NHỊ PHÂN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6891" indent="0">
              <a:buNone/>
            </a:pPr>
            <a:r>
              <a:rPr lang="en-US" dirty="0" smtClean="0"/>
              <a:t>Ví </a:t>
            </a:r>
            <a:r>
              <a:rPr lang="en-US" dirty="0" err="1" smtClean="0"/>
              <a:t>dụ</a:t>
            </a:r>
            <a:endParaRPr lang="en-US" dirty="0" smtClean="0"/>
          </a:p>
          <a:p>
            <a:pPr marL="156891" indent="0">
              <a:lnSpc>
                <a:spcPct val="150000"/>
              </a:lnSpc>
              <a:buNone/>
            </a:pPr>
            <a:r>
              <a:rPr lang="en-US" altLang="en-US" dirty="0" smtClean="0"/>
              <a:t>	10 </a:t>
            </a:r>
            <a:r>
              <a:rPr lang="en-US" altLang="en-US" dirty="0"/>
              <a:t>&amp; 15</a:t>
            </a:r>
            <a:r>
              <a:rPr lang="en-US" altLang="en-US" dirty="0">
                <a:sym typeface="Wingdings" panose="05000000000000000000" pitchFamily="2" charset="2"/>
              </a:rPr>
              <a:t> </a:t>
            </a:r>
            <a:r>
              <a:rPr lang="en-US" altLang="en-US" b="1" dirty="0">
                <a:sym typeface="Wingdings" panose="05000000000000000000" pitchFamily="2" charset="2"/>
              </a:rPr>
              <a:t>1010 &amp; 1111</a:t>
            </a:r>
            <a:r>
              <a:rPr lang="en-US" altLang="en-US" dirty="0">
                <a:sym typeface="Wingdings" panose="05000000000000000000" pitchFamily="2" charset="2"/>
              </a:rPr>
              <a:t></a:t>
            </a:r>
            <a:r>
              <a:rPr lang="en-US" altLang="en-US" b="1" dirty="0">
                <a:sym typeface="Wingdings" panose="05000000000000000000" pitchFamily="2" charset="2"/>
              </a:rPr>
              <a:t>1010 </a:t>
            </a:r>
            <a:r>
              <a:rPr lang="en-US" altLang="en-US" dirty="0">
                <a:sym typeface="Wingdings" panose="05000000000000000000" pitchFamily="2" charset="2"/>
              </a:rPr>
              <a:t> </a:t>
            </a:r>
            <a:r>
              <a:rPr lang="en-US" altLang="en-US" dirty="0" smtClean="0">
                <a:sym typeface="Wingdings" panose="05000000000000000000" pitchFamily="2" charset="2"/>
              </a:rPr>
              <a:t>10</a:t>
            </a:r>
          </a:p>
          <a:p>
            <a:pPr marL="156891" indent="0">
              <a:lnSpc>
                <a:spcPct val="150000"/>
              </a:lnSpc>
              <a:buNone/>
            </a:pPr>
            <a:r>
              <a:rPr lang="en-US" altLang="en-US" dirty="0" smtClean="0"/>
              <a:t>	10 </a:t>
            </a:r>
            <a:r>
              <a:rPr lang="en-US" altLang="en-US" dirty="0"/>
              <a:t>| 15</a:t>
            </a:r>
            <a:r>
              <a:rPr lang="en-US" altLang="en-US" dirty="0">
                <a:sym typeface="Wingdings" panose="05000000000000000000" pitchFamily="2" charset="2"/>
              </a:rPr>
              <a:t> </a:t>
            </a:r>
            <a:r>
              <a:rPr lang="en-US" altLang="en-US" b="1" dirty="0">
                <a:sym typeface="Wingdings" panose="05000000000000000000" pitchFamily="2" charset="2"/>
              </a:rPr>
              <a:t>1010</a:t>
            </a:r>
            <a:r>
              <a:rPr lang="en-US" altLang="en-US" dirty="0">
                <a:sym typeface="Wingdings" panose="05000000000000000000" pitchFamily="2" charset="2"/>
              </a:rPr>
              <a:t> | </a:t>
            </a:r>
            <a:r>
              <a:rPr lang="en-US" altLang="en-US" b="1" dirty="0">
                <a:sym typeface="Wingdings" panose="05000000000000000000" pitchFamily="2" charset="2"/>
              </a:rPr>
              <a:t>1111</a:t>
            </a:r>
            <a:r>
              <a:rPr lang="en-US" altLang="en-US" dirty="0">
                <a:sym typeface="Wingdings" panose="05000000000000000000" pitchFamily="2" charset="2"/>
              </a:rPr>
              <a:t></a:t>
            </a:r>
            <a:r>
              <a:rPr lang="en-US" altLang="en-US" b="1" dirty="0">
                <a:sym typeface="Wingdings" panose="05000000000000000000" pitchFamily="2" charset="2"/>
              </a:rPr>
              <a:t>1111</a:t>
            </a:r>
            <a:r>
              <a:rPr lang="en-US" altLang="en-US" dirty="0">
                <a:sym typeface="Wingdings" panose="05000000000000000000" pitchFamily="2" charset="2"/>
              </a:rPr>
              <a:t>  15</a:t>
            </a:r>
          </a:p>
          <a:p>
            <a:pPr marL="156891" indent="0">
              <a:lnSpc>
                <a:spcPct val="150000"/>
              </a:lnSpc>
              <a:buNone/>
            </a:pPr>
            <a:r>
              <a:rPr lang="en-US" altLang="en-US" dirty="0"/>
              <a:t>	</a:t>
            </a:r>
            <a:r>
              <a:rPr lang="en-US" altLang="en-US" dirty="0" smtClean="0"/>
              <a:t>10 </a:t>
            </a:r>
            <a:r>
              <a:rPr lang="en-US" altLang="en-US" dirty="0"/>
              <a:t>^ 15</a:t>
            </a:r>
            <a:r>
              <a:rPr lang="en-US" altLang="en-US" dirty="0">
                <a:sym typeface="Wingdings" panose="05000000000000000000" pitchFamily="2" charset="2"/>
              </a:rPr>
              <a:t></a:t>
            </a:r>
            <a:r>
              <a:rPr lang="en-US" altLang="en-US" b="1" dirty="0">
                <a:sym typeface="Wingdings" panose="05000000000000000000" pitchFamily="2" charset="2"/>
              </a:rPr>
              <a:t> 1010</a:t>
            </a:r>
            <a:r>
              <a:rPr lang="en-US" altLang="en-US" dirty="0">
                <a:sym typeface="Wingdings" panose="05000000000000000000" pitchFamily="2" charset="2"/>
              </a:rPr>
              <a:t> ^ </a:t>
            </a:r>
            <a:r>
              <a:rPr lang="en-US" altLang="en-US" b="1" dirty="0">
                <a:sym typeface="Wingdings" panose="05000000000000000000" pitchFamily="2" charset="2"/>
              </a:rPr>
              <a:t>1111</a:t>
            </a:r>
            <a:r>
              <a:rPr lang="en-US" altLang="en-US" dirty="0">
                <a:sym typeface="Wingdings" panose="05000000000000000000" pitchFamily="2" charset="2"/>
              </a:rPr>
              <a:t></a:t>
            </a:r>
            <a:r>
              <a:rPr lang="en-US" altLang="en-US" b="1" dirty="0">
                <a:sym typeface="Wingdings" panose="05000000000000000000" pitchFamily="2" charset="2"/>
              </a:rPr>
              <a:t>0101</a:t>
            </a:r>
            <a:r>
              <a:rPr lang="en-US" altLang="en-US" dirty="0">
                <a:sym typeface="Wingdings" panose="05000000000000000000" pitchFamily="2" charset="2"/>
              </a:rPr>
              <a:t>  5</a:t>
            </a:r>
          </a:p>
          <a:p>
            <a:pPr marL="156891" indent="0">
              <a:lnSpc>
                <a:spcPct val="150000"/>
              </a:lnSpc>
              <a:buNone/>
            </a:pPr>
            <a:r>
              <a:rPr lang="en-US" altLang="en-US" dirty="0" smtClean="0"/>
              <a:t>	~ </a:t>
            </a:r>
            <a:r>
              <a:rPr lang="en-US" altLang="en-US" b="1" dirty="0"/>
              <a:t>10</a:t>
            </a:r>
            <a:r>
              <a:rPr lang="en-US" altLang="en-US" dirty="0"/>
              <a:t> </a:t>
            </a:r>
            <a:r>
              <a:rPr lang="en-US" altLang="en-US" dirty="0">
                <a:sym typeface="Wingdings" panose="05000000000000000000" pitchFamily="2" charset="2"/>
              </a:rPr>
              <a:t> ~</a:t>
            </a:r>
            <a:r>
              <a:rPr lang="en-US" altLang="en-US" b="1" dirty="0">
                <a:sym typeface="Wingdings" panose="05000000000000000000" pitchFamily="2" charset="2"/>
              </a:rPr>
              <a:t>1010</a:t>
            </a:r>
            <a:r>
              <a:rPr lang="en-US" altLang="en-US" dirty="0">
                <a:sym typeface="Wingdings" panose="05000000000000000000" pitchFamily="2" charset="2"/>
              </a:rPr>
              <a:t> 1…11110</a:t>
            </a:r>
            <a:r>
              <a:rPr lang="en-US" altLang="en-US" b="1" dirty="0">
                <a:sym typeface="Wingdings" panose="05000000000000000000" pitchFamily="2" charset="2"/>
              </a:rPr>
              <a:t>101</a:t>
            </a:r>
            <a:r>
              <a:rPr lang="en-US" altLang="en-US" dirty="0">
                <a:sym typeface="Wingdings" panose="05000000000000000000" pitchFamily="2" charset="2"/>
              </a:rPr>
              <a:t>  </a:t>
            </a:r>
            <a:r>
              <a:rPr lang="en-US" altLang="en-US" b="1" dirty="0">
                <a:sym typeface="Wingdings" panose="05000000000000000000" pitchFamily="2" charset="2"/>
              </a:rPr>
              <a:t>-11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11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7939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CHUYỂN ĐỔI KIỂU 1-2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12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1982178" y="850241"/>
            <a:ext cx="8182519" cy="1086136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80669" tIns="80669" rIns="80669" bIns="80669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5207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56891" indent="0">
              <a:lnSpc>
                <a:spcPct val="150000"/>
              </a:lnSpc>
              <a:buNone/>
            </a:pPr>
            <a:r>
              <a:rPr lang="en-US" altLang="en-US" sz="2118" dirty="0">
                <a:solidFill>
                  <a:schemeClr val="bg1"/>
                </a:solidFill>
              </a:rPr>
              <a:t>Qui </a:t>
            </a:r>
            <a:r>
              <a:rPr lang="en-US" altLang="en-US" sz="2118" dirty="0" err="1">
                <a:solidFill>
                  <a:schemeClr val="bg1"/>
                </a:solidFill>
              </a:rPr>
              <a:t>tắc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chuyển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đổi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kiểu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tự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động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trình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bày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dưới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đây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nhằm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xác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định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giá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trị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biểu</a:t>
            </a:r>
            <a:r>
              <a:rPr lang="en-US" altLang="en-US" sz="2118" dirty="0">
                <a:solidFill>
                  <a:schemeClr val="bg1"/>
                </a:solidFill>
              </a:rPr>
              <a:t> </a:t>
            </a:r>
            <a:r>
              <a:rPr lang="en-US" altLang="en-US" sz="2118" dirty="0" err="1">
                <a:solidFill>
                  <a:schemeClr val="bg1"/>
                </a:solidFill>
              </a:rPr>
              <a:t>thức</a:t>
            </a:r>
            <a:r>
              <a:rPr lang="en-US" altLang="en-US" sz="2118" dirty="0">
                <a:solidFill>
                  <a:schemeClr val="bg1"/>
                </a:solidFill>
              </a:rPr>
              <a:t>: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264193440"/>
              </p:ext>
            </p:extLst>
          </p:nvPr>
        </p:nvGraphicFramePr>
        <p:xfrm>
          <a:off x="2042201" y="2313833"/>
          <a:ext cx="8163342" cy="34096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77940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CHUYỂN ĐỔI KIỂU 2-2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Ví dụ: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13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6" name="Picture 2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514" y="1639061"/>
            <a:ext cx="5710146" cy="3548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290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ÉP KIỂU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6891" indent="0">
              <a:buNone/>
            </a:pP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biểu</a:t>
            </a:r>
            <a:r>
              <a:rPr lang="en-US" altLang="en-US" dirty="0"/>
              <a:t> </a:t>
            </a:r>
            <a:r>
              <a:rPr lang="en-US" altLang="en-US" dirty="0" err="1"/>
              <a:t>thức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ép</a:t>
            </a:r>
            <a:r>
              <a:rPr lang="en-US" altLang="en-US" dirty="0"/>
              <a:t> </a:t>
            </a:r>
            <a:r>
              <a:rPr lang="en-US" altLang="en-US" dirty="0" err="1"/>
              <a:t>thành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nhất</a:t>
            </a:r>
            <a:r>
              <a:rPr lang="en-US" altLang="en-US" dirty="0"/>
              <a:t> </a:t>
            </a:r>
            <a:r>
              <a:rPr lang="en-US" altLang="en-US" dirty="0" err="1"/>
              <a:t>định</a:t>
            </a:r>
            <a:r>
              <a:rPr lang="en-US" altLang="en-US" dirty="0"/>
              <a:t> </a:t>
            </a:r>
            <a:r>
              <a:rPr lang="en-US" altLang="en-US" dirty="0" err="1"/>
              <a:t>bằng</a:t>
            </a:r>
            <a:r>
              <a:rPr lang="en-US" altLang="en-US" dirty="0"/>
              <a:t> </a:t>
            </a:r>
            <a:r>
              <a:rPr lang="en-US" altLang="en-US" dirty="0" err="1"/>
              <a:t>cách</a:t>
            </a:r>
            <a:r>
              <a:rPr lang="en-US" altLang="en-US" dirty="0"/>
              <a:t> </a:t>
            </a:r>
            <a:r>
              <a:rPr lang="en-US" altLang="en-US" dirty="0" err="1"/>
              <a:t>dùng</a:t>
            </a:r>
            <a:r>
              <a:rPr lang="en-US" altLang="en-US" dirty="0"/>
              <a:t> </a:t>
            </a:r>
            <a:r>
              <a:rPr lang="en-US" altLang="en-US" dirty="0" err="1"/>
              <a:t>kỹ</a:t>
            </a:r>
            <a:r>
              <a:rPr lang="en-US" altLang="en-US" dirty="0"/>
              <a:t> </a:t>
            </a:r>
            <a:r>
              <a:rPr lang="en-US" altLang="en-US" dirty="0" err="1"/>
              <a:t>thuật</a:t>
            </a:r>
            <a:r>
              <a:rPr lang="en-US" altLang="en-US" dirty="0"/>
              <a:t> </a:t>
            </a:r>
            <a:r>
              <a:rPr lang="en-US" altLang="en-US" dirty="0" err="1"/>
              <a:t>ép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(</a:t>
            </a:r>
            <a:r>
              <a:rPr lang="en-US" altLang="en-US" b="1" dirty="0"/>
              <a:t>cast). </a:t>
            </a:r>
          </a:p>
          <a:p>
            <a:pPr marL="156891" indent="0">
              <a:buNone/>
            </a:pPr>
            <a:r>
              <a:rPr lang="en-US" altLang="en-US" dirty="0" err="1"/>
              <a:t>Cú</a:t>
            </a:r>
            <a:r>
              <a:rPr lang="en-US" altLang="en-US" dirty="0"/>
              <a:t> </a:t>
            </a:r>
            <a:r>
              <a:rPr lang="en-US" altLang="en-US" dirty="0" err="1"/>
              <a:t>pháp</a:t>
            </a:r>
            <a:r>
              <a:rPr lang="en-US" altLang="en-US" dirty="0"/>
              <a:t> :</a:t>
            </a:r>
          </a:p>
          <a:p>
            <a:pPr marL="156891" indent="0">
              <a:buNone/>
            </a:pPr>
            <a:r>
              <a:rPr lang="en-US" altLang="en-US" b="1" dirty="0" smtClean="0"/>
              <a:t>	(</a:t>
            </a:r>
            <a:r>
              <a:rPr lang="en-US" altLang="en-US" b="1" dirty="0" err="1"/>
              <a:t>kiểu</a:t>
            </a:r>
            <a:r>
              <a:rPr lang="en-US" altLang="en-US" b="1" dirty="0"/>
              <a:t> </a:t>
            </a:r>
            <a:r>
              <a:rPr lang="en-US" altLang="en-US" b="1" dirty="0" err="1"/>
              <a:t>dữ</a:t>
            </a:r>
            <a:r>
              <a:rPr lang="en-US" altLang="en-US" b="1" dirty="0"/>
              <a:t> </a:t>
            </a:r>
            <a:r>
              <a:rPr lang="en-US" altLang="en-US" b="1" dirty="0" err="1"/>
              <a:t>liệu</a:t>
            </a:r>
            <a:r>
              <a:rPr lang="en-US" altLang="en-US" b="1" dirty="0"/>
              <a:t>) cast</a:t>
            </a:r>
            <a:endParaRPr lang="en-US" altLang="en-US" b="1" dirty="0">
              <a:solidFill>
                <a:schemeClr val="hlink"/>
              </a:solidFill>
            </a:endParaRPr>
          </a:p>
          <a:p>
            <a:pPr marL="156891" indent="0">
              <a:buNone/>
            </a:pPr>
            <a:r>
              <a:rPr lang="en-US" altLang="en-US" dirty="0" smtClean="0"/>
              <a:t>	Kiểu </a:t>
            </a:r>
            <a:r>
              <a:rPr lang="en-US" altLang="en-US" dirty="0">
                <a:sym typeface="Wingdings" panose="05000000000000000000" pitchFamily="2" charset="2"/>
              </a:rPr>
              <a:t> </a:t>
            </a:r>
            <a:r>
              <a:rPr lang="en-US" altLang="en-US" dirty="0" err="1">
                <a:sym typeface="Wingdings" panose="05000000000000000000" pitchFamily="2" charset="2"/>
              </a:rPr>
              <a:t>Bất</a:t>
            </a:r>
            <a:r>
              <a:rPr lang="en-US" altLang="en-US" dirty="0">
                <a:sym typeface="Wingdings" panose="05000000000000000000" pitchFamily="2" charset="2"/>
              </a:rPr>
              <a:t> </a:t>
            </a:r>
            <a:r>
              <a:rPr lang="en-US" altLang="en-US" dirty="0" err="1">
                <a:sym typeface="Wingdings" panose="05000000000000000000" pitchFamily="2" charset="2"/>
              </a:rPr>
              <a:t>cứ</a:t>
            </a:r>
            <a:r>
              <a:rPr lang="en-US" altLang="en-US" dirty="0">
                <a:sym typeface="Wingdings" panose="05000000000000000000" pitchFamily="2" charset="2"/>
              </a:rPr>
              <a:t> </a:t>
            </a:r>
            <a:r>
              <a:rPr lang="en-US" altLang="en-US" dirty="0" err="1">
                <a:sym typeface="Wingdings" panose="05000000000000000000" pitchFamily="2" charset="2"/>
              </a:rPr>
              <a:t>kiểu</a:t>
            </a:r>
            <a:r>
              <a:rPr lang="en-US" altLang="en-US" dirty="0">
                <a:sym typeface="Wingdings" panose="05000000000000000000" pitchFamily="2" charset="2"/>
              </a:rPr>
              <a:t> </a:t>
            </a:r>
            <a:r>
              <a:rPr lang="en-US" altLang="en-US" dirty="0" err="1">
                <a:sym typeface="Wingdings" panose="05000000000000000000" pitchFamily="2" charset="2"/>
              </a:rPr>
              <a:t>dữ</a:t>
            </a:r>
            <a:r>
              <a:rPr lang="en-US" altLang="en-US" dirty="0">
                <a:sym typeface="Wingdings" panose="05000000000000000000" pitchFamily="2" charset="2"/>
              </a:rPr>
              <a:t> </a:t>
            </a:r>
            <a:r>
              <a:rPr lang="en-US" altLang="en-US" dirty="0" err="1">
                <a:sym typeface="Wingdings" panose="05000000000000000000" pitchFamily="2" charset="2"/>
              </a:rPr>
              <a:t>liệu</a:t>
            </a:r>
            <a:r>
              <a:rPr lang="en-US" altLang="en-US" dirty="0">
                <a:sym typeface="Wingdings" panose="05000000000000000000" pitchFamily="2" charset="2"/>
              </a:rPr>
              <a:t> </a:t>
            </a:r>
            <a:r>
              <a:rPr lang="en-US" altLang="en-US" dirty="0" err="1">
                <a:sym typeface="Wingdings" panose="05000000000000000000" pitchFamily="2" charset="2"/>
              </a:rPr>
              <a:t>hợp</a:t>
            </a:r>
            <a:r>
              <a:rPr lang="en-US" altLang="en-US" dirty="0">
                <a:sym typeface="Wingdings" panose="05000000000000000000" pitchFamily="2" charset="2"/>
              </a:rPr>
              <a:t> </a:t>
            </a:r>
            <a:r>
              <a:rPr lang="en-US" altLang="en-US" dirty="0" err="1">
                <a:sym typeface="Wingdings" panose="05000000000000000000" pitchFamily="2" charset="2"/>
              </a:rPr>
              <a:t>lệ</a:t>
            </a:r>
            <a:r>
              <a:rPr lang="en-US" altLang="en-US" dirty="0">
                <a:sym typeface="Wingdings" panose="05000000000000000000" pitchFamily="2" charset="2"/>
              </a:rPr>
              <a:t> </a:t>
            </a:r>
            <a:r>
              <a:rPr lang="en-US" altLang="en-US" dirty="0" err="1">
                <a:sym typeface="Wingdings" panose="05000000000000000000" pitchFamily="2" charset="2"/>
              </a:rPr>
              <a:t>trong</a:t>
            </a:r>
            <a:r>
              <a:rPr lang="en-US" altLang="en-US" dirty="0">
                <a:sym typeface="Wingdings" panose="05000000000000000000" pitchFamily="2" charset="2"/>
              </a:rPr>
              <a:t> C</a:t>
            </a:r>
          </a:p>
          <a:p>
            <a:pPr marL="156891" indent="0">
              <a:buNone/>
            </a:pPr>
            <a:r>
              <a:rPr lang="en-US" dirty="0" smtClean="0"/>
              <a:t>Ví </a:t>
            </a:r>
            <a:r>
              <a:rPr lang="en-US" dirty="0" err="1" smtClean="0"/>
              <a:t>dụ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14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363" y="3510910"/>
            <a:ext cx="7727304" cy="24143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218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ĐỘ ƯU TIÊN CỦA </a:t>
            </a:r>
            <a:r>
              <a:rPr lang="en-US" smtClean="0"/>
              <a:t>TOÁN TỬ 1-2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dirty="0"/>
              <a:t>Độ </a:t>
            </a:r>
            <a:r>
              <a:rPr lang="en-US" altLang="en-US" dirty="0" err="1"/>
              <a:t>ưu</a:t>
            </a:r>
            <a:r>
              <a:rPr lang="en-US" altLang="en-US" dirty="0"/>
              <a:t> </a:t>
            </a:r>
            <a:r>
              <a:rPr lang="en-US" altLang="en-US" dirty="0" err="1"/>
              <a:t>tiên</a:t>
            </a:r>
            <a:r>
              <a:rPr lang="en-US" altLang="en-US" dirty="0"/>
              <a:t> </a:t>
            </a:r>
            <a:r>
              <a:rPr lang="en-US" altLang="en-US" dirty="0" err="1"/>
              <a:t>tạo</a:t>
            </a:r>
            <a:r>
              <a:rPr lang="en-US" altLang="en-US" dirty="0"/>
              <a:t> </a:t>
            </a:r>
            <a:r>
              <a:rPr lang="en-US" altLang="en-US" dirty="0" err="1"/>
              <a:t>nên</a:t>
            </a:r>
            <a:r>
              <a:rPr lang="en-US" altLang="en-US" dirty="0"/>
              <a:t> </a:t>
            </a:r>
            <a:r>
              <a:rPr lang="en-US" altLang="en-US" dirty="0" err="1"/>
              <a:t>cấu</a:t>
            </a:r>
            <a:r>
              <a:rPr lang="en-US" altLang="en-US" dirty="0"/>
              <a:t> </a:t>
            </a:r>
            <a:r>
              <a:rPr lang="en-US" altLang="en-US" dirty="0" err="1"/>
              <a:t>trúc</a:t>
            </a:r>
            <a:r>
              <a:rPr lang="en-US" altLang="en-US" dirty="0"/>
              <a:t> </a:t>
            </a:r>
            <a:r>
              <a:rPr lang="en-US" altLang="en-US" dirty="0" err="1"/>
              <a:t>phân</a:t>
            </a:r>
            <a:r>
              <a:rPr lang="en-US" altLang="en-US" dirty="0"/>
              <a:t> </a:t>
            </a:r>
            <a:r>
              <a:rPr lang="en-US" altLang="en-US" dirty="0" err="1"/>
              <a:t>cấp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/>
              <a:t>loại</a:t>
            </a:r>
            <a:r>
              <a:rPr lang="en-US" altLang="en-US" dirty="0"/>
              <a:t> </a:t>
            </a:r>
            <a:r>
              <a:rPr lang="en-US" altLang="en-US" dirty="0" err="1"/>
              <a:t>toán</a:t>
            </a:r>
            <a:r>
              <a:rPr lang="en-US" altLang="en-US" dirty="0"/>
              <a:t> </a:t>
            </a:r>
            <a:r>
              <a:rPr lang="en-US" altLang="en-US" dirty="0" err="1"/>
              <a:t>tử</a:t>
            </a:r>
            <a:r>
              <a:rPr lang="en-US" altLang="en-US" dirty="0"/>
              <a:t> </a:t>
            </a:r>
            <a:r>
              <a:rPr lang="en-US" altLang="en-US" dirty="0" err="1"/>
              <a:t>này</a:t>
            </a:r>
            <a:r>
              <a:rPr lang="en-US" altLang="en-US" dirty="0"/>
              <a:t> so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loại</a:t>
            </a:r>
            <a:r>
              <a:rPr lang="en-US" altLang="en-US" dirty="0"/>
              <a:t> </a:t>
            </a:r>
            <a:r>
              <a:rPr lang="en-US" altLang="en-US" dirty="0" err="1"/>
              <a:t>toán</a:t>
            </a:r>
            <a:r>
              <a:rPr lang="en-US" altLang="en-US" dirty="0"/>
              <a:t> </a:t>
            </a:r>
            <a:r>
              <a:rPr lang="en-US" altLang="en-US" dirty="0" err="1"/>
              <a:t>tử</a:t>
            </a:r>
            <a:r>
              <a:rPr lang="en-US" altLang="en-US" dirty="0"/>
              <a:t> </a:t>
            </a:r>
            <a:r>
              <a:rPr lang="en-US" altLang="en-US" dirty="0" err="1"/>
              <a:t>khác</a:t>
            </a:r>
            <a:r>
              <a:rPr lang="en-US" altLang="en-US" dirty="0"/>
              <a:t> </a:t>
            </a:r>
            <a:r>
              <a:rPr lang="en-US" altLang="en-US" dirty="0" err="1"/>
              <a:t>khi</a:t>
            </a:r>
            <a:r>
              <a:rPr lang="en-US" altLang="en-US" dirty="0"/>
              <a:t> </a:t>
            </a:r>
            <a:r>
              <a:rPr lang="en-US" altLang="en-US" dirty="0" err="1"/>
              <a:t>tính</a:t>
            </a:r>
            <a:r>
              <a:rPr lang="en-US" altLang="en-US" dirty="0"/>
              <a:t> </a:t>
            </a:r>
            <a:r>
              <a:rPr lang="en-US" altLang="en-US" dirty="0" err="1"/>
              <a:t>giá</a:t>
            </a:r>
            <a:r>
              <a:rPr lang="en-US" altLang="en-US" dirty="0"/>
              <a:t> </a:t>
            </a:r>
            <a:r>
              <a:rPr lang="en-US" altLang="en-US" dirty="0" err="1"/>
              <a:t>trị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biểu</a:t>
            </a:r>
            <a:r>
              <a:rPr lang="en-US" altLang="en-US" dirty="0"/>
              <a:t> </a:t>
            </a:r>
            <a:r>
              <a:rPr lang="en-US" altLang="en-US" dirty="0" err="1"/>
              <a:t>thức</a:t>
            </a:r>
            <a:r>
              <a:rPr lang="en-US" altLang="en-US" dirty="0"/>
              <a:t> </a:t>
            </a:r>
            <a:r>
              <a:rPr lang="en-US" altLang="en-US" dirty="0" err="1"/>
              <a:t>số</a:t>
            </a:r>
            <a:r>
              <a:rPr lang="en-US" altLang="en-US" dirty="0"/>
              <a:t> </a:t>
            </a:r>
            <a:r>
              <a:rPr lang="en-US" altLang="en-US" dirty="0" err="1" smtClean="0"/>
              <a:t>học</a:t>
            </a:r>
            <a:endParaRPr lang="en-US" alt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dirty="0" err="1"/>
              <a:t>Nó</a:t>
            </a:r>
            <a:r>
              <a:rPr lang="en-US" altLang="en-US" dirty="0"/>
              <a:t> </a:t>
            </a:r>
            <a:r>
              <a:rPr lang="en-US" altLang="en-US" dirty="0" err="1"/>
              <a:t>đề</a:t>
            </a:r>
            <a:r>
              <a:rPr lang="en-US" altLang="en-US" dirty="0"/>
              <a:t> </a:t>
            </a:r>
            <a:r>
              <a:rPr lang="en-US" altLang="en-US" dirty="0" err="1"/>
              <a:t>cập</a:t>
            </a:r>
            <a:r>
              <a:rPr lang="en-US" altLang="en-US" dirty="0"/>
              <a:t> </a:t>
            </a:r>
            <a:r>
              <a:rPr lang="en-US" altLang="en-US" dirty="0" err="1"/>
              <a:t>đến</a:t>
            </a:r>
            <a:r>
              <a:rPr lang="en-US" altLang="en-US" dirty="0"/>
              <a:t> </a:t>
            </a:r>
            <a:r>
              <a:rPr lang="en-US" altLang="en-US" dirty="0" err="1"/>
              <a:t>thứ</a:t>
            </a:r>
            <a:r>
              <a:rPr lang="en-US" altLang="en-US" dirty="0"/>
              <a:t> </a:t>
            </a:r>
            <a:r>
              <a:rPr lang="en-US" altLang="en-US" dirty="0" err="1"/>
              <a:t>tự</a:t>
            </a:r>
            <a:r>
              <a:rPr lang="en-US" altLang="en-US" dirty="0"/>
              <a:t> </a:t>
            </a:r>
            <a:r>
              <a:rPr lang="en-US" altLang="en-US" dirty="0" err="1"/>
              <a:t>thực</a:t>
            </a:r>
            <a:r>
              <a:rPr lang="en-US" altLang="en-US" dirty="0"/>
              <a:t> </a:t>
            </a:r>
            <a:r>
              <a:rPr lang="en-US" altLang="en-US" dirty="0" err="1"/>
              <a:t>thi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toán</a:t>
            </a:r>
            <a:r>
              <a:rPr lang="en-US" altLang="en-US" dirty="0"/>
              <a:t> </a:t>
            </a:r>
            <a:r>
              <a:rPr lang="en-US" altLang="en-US" dirty="0" err="1"/>
              <a:t>tử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C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dirty="0"/>
              <a:t>Độ </a:t>
            </a:r>
            <a:r>
              <a:rPr lang="en-US" altLang="en-US" dirty="0" err="1"/>
              <a:t>ưu</a:t>
            </a:r>
            <a:r>
              <a:rPr lang="en-US" altLang="en-US" dirty="0"/>
              <a:t> </a:t>
            </a:r>
            <a:r>
              <a:rPr lang="en-US" altLang="en-US" dirty="0" err="1"/>
              <a:t>tiên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toán</a:t>
            </a:r>
            <a:r>
              <a:rPr lang="en-US" altLang="en-US" dirty="0"/>
              <a:t> </a:t>
            </a:r>
            <a:r>
              <a:rPr lang="en-US" altLang="en-US" dirty="0" err="1"/>
              <a:t>tử</a:t>
            </a:r>
            <a:r>
              <a:rPr lang="en-US" altLang="en-US" dirty="0"/>
              <a:t> </a:t>
            </a:r>
            <a:r>
              <a:rPr lang="en-US" altLang="en-US" dirty="0" err="1"/>
              <a:t>này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thay</a:t>
            </a:r>
            <a:r>
              <a:rPr lang="en-US" altLang="en-US" dirty="0"/>
              <a:t> </a:t>
            </a:r>
            <a:r>
              <a:rPr lang="en-US" altLang="en-US" dirty="0" err="1"/>
              <a:t>đổi</a:t>
            </a:r>
            <a:r>
              <a:rPr lang="en-US" altLang="en-US" dirty="0"/>
              <a:t> </a:t>
            </a:r>
            <a:r>
              <a:rPr lang="en-US" altLang="en-US" dirty="0" err="1"/>
              <a:t>bởi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dấu</a:t>
            </a:r>
            <a:r>
              <a:rPr lang="en-US" altLang="en-US" dirty="0"/>
              <a:t> </a:t>
            </a:r>
            <a:r>
              <a:rPr lang="en-US" altLang="en-US" dirty="0" err="1"/>
              <a:t>ngoặc</a:t>
            </a:r>
            <a:r>
              <a:rPr lang="en-US" altLang="en-US" dirty="0"/>
              <a:t> </a:t>
            </a:r>
            <a:r>
              <a:rPr lang="en-US" altLang="en-US" dirty="0" err="1"/>
              <a:t>đơn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biểu</a:t>
            </a:r>
            <a:r>
              <a:rPr lang="en-US" altLang="en-US" dirty="0"/>
              <a:t> </a:t>
            </a:r>
            <a:r>
              <a:rPr lang="en-US" altLang="en-US" dirty="0" err="1" smtClean="0"/>
              <a:t>thức</a:t>
            </a:r>
            <a:endParaRPr lang="en-US" alt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15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2434256" y="3294275"/>
          <a:ext cx="7313094" cy="240433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43769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43769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43769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Loại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toán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tử</a:t>
                      </a:r>
                      <a:endParaRPr lang="en-US" sz="2000" dirty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Toán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tử</a:t>
                      </a:r>
                      <a:endParaRPr lang="en-US" sz="2000" dirty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Tính</a:t>
                      </a:r>
                      <a:r>
                        <a:rPr lang="en-US" sz="2000" baseline="0" smtClean="0"/>
                        <a:t> kết hợp</a:t>
                      </a:r>
                      <a:endParaRPr lang="en-US" sz="200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Một</a:t>
                      </a:r>
                      <a:r>
                        <a:rPr lang="en-US" sz="2000" baseline="0" smtClean="0"/>
                        <a:t> ngôi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dirty="0" smtClean="0"/>
                        <a:t>-        ++</a:t>
                      </a:r>
                      <a:r>
                        <a:rPr lang="en-US" sz="2000" baseline="0" dirty="0" smtClean="0"/>
                        <a:t>        --</a:t>
                      </a:r>
                      <a:endParaRPr lang="en-US" sz="2000" dirty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Phải</a:t>
                      </a:r>
                      <a:r>
                        <a:rPr lang="en-US" sz="2000" baseline="0" smtClean="0"/>
                        <a:t> đến trái</a:t>
                      </a:r>
                      <a:endParaRPr lang="en-US" sz="200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Hai ngôi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^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Trái</a:t>
                      </a:r>
                      <a:r>
                        <a:rPr lang="en-US" sz="2000" baseline="0" smtClean="0"/>
                        <a:t> đến phải</a:t>
                      </a:r>
                      <a:endParaRPr lang="en-US" sz="200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Hai ngôi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*         /          %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smtClean="0"/>
                        <a:t>Trái</a:t>
                      </a:r>
                      <a:r>
                        <a:rPr lang="en-US" sz="2000" baseline="0" smtClean="0"/>
                        <a:t> đến phải</a:t>
                      </a:r>
                      <a:endParaRPr lang="en-US" sz="2000" smtClean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Hai ngôi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+        -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smtClean="0"/>
                        <a:t>Trái</a:t>
                      </a:r>
                      <a:r>
                        <a:rPr lang="en-US" sz="2000" baseline="0" smtClean="0"/>
                        <a:t> đến phải</a:t>
                      </a:r>
                      <a:endParaRPr lang="en-US" sz="2000" smtClean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Hai ngôi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smtClean="0"/>
                        <a:t>=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 err="1" smtClean="0"/>
                        <a:t>Phải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đến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trái</a:t>
                      </a:r>
                      <a:endParaRPr lang="en-US" sz="2000" dirty="0" smtClean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012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smtClean="0"/>
              <a:t>ĐỘ ƯU TIÊN CỦA TOÁN TỬ 2-2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6891" indent="0">
              <a:buNone/>
            </a:pPr>
            <a:endParaRPr lang="en-US" sz="4765">
              <a:latin typeface="Arial Black" pitchFamily="34" charset="0"/>
            </a:endParaRPr>
          </a:p>
          <a:p>
            <a:pPr marL="156891" indent="0">
              <a:buNone/>
            </a:pPr>
            <a:r>
              <a:rPr lang="en-US" sz="4765">
                <a:latin typeface="Arial Black" pitchFamily="34" charset="0"/>
              </a:rPr>
              <a:t>Example</a:t>
            </a:r>
            <a:r>
              <a:rPr lang="en-US" sz="4765">
                <a:latin typeface="Arial Black" pitchFamily="34" charset="0"/>
              </a:rPr>
              <a:t>: -8 * 4 / 2 - 3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sym typeface="Calibri"/>
              </a:rPr>
              <a:pPr/>
              <a:t>16</a:t>
            </a:fld>
            <a:endParaRPr lang="en-US">
              <a:sym typeface="Calibri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/>
          </p:nvPr>
        </p:nvGraphicFramePr>
        <p:xfrm>
          <a:off x="3122708" y="3464219"/>
          <a:ext cx="5916705" cy="26894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2235"/>
                <a:gridCol w="1972235"/>
                <a:gridCol w="1972235"/>
              </a:tblGrid>
              <a:tr h="833718"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Trình tự thực hiện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  <a:tc>
                  <a:txBody>
                    <a:bodyPr/>
                    <a:lstStyle/>
                    <a:p>
                      <a:r>
                        <a:rPr lang="vi-VN" sz="2500" smtClean="0"/>
                        <a:t>Hoạt động hoàn thành</a:t>
                      </a:r>
                      <a:endParaRPr lang="en-US" sz="250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Kết quả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1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  <a:tc>
                  <a:txBody>
                    <a:bodyPr/>
                    <a:lstStyle/>
                    <a:p>
                      <a:r>
                        <a:rPr lang="vi-VN" sz="2500" smtClean="0"/>
                        <a:t>-8</a:t>
                      </a:r>
                      <a:endParaRPr lang="en-US" sz="250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-8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2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  <a:tc>
                  <a:txBody>
                    <a:bodyPr/>
                    <a:lstStyle/>
                    <a:p>
                      <a:r>
                        <a:rPr lang="en-US" sz="2500" smtClean="0"/>
                        <a:t>-8 * 4</a:t>
                      </a:r>
                      <a:endParaRPr lang="en-US" sz="250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-32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3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  <a:tc>
                  <a:txBody>
                    <a:bodyPr/>
                    <a:lstStyle/>
                    <a:p>
                      <a:r>
                        <a:rPr lang="en-US" sz="2500" smtClean="0"/>
                        <a:t>-32/2</a:t>
                      </a:r>
                      <a:endParaRPr lang="en-US" sz="250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-16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</a:tr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4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  <a:tc>
                  <a:txBody>
                    <a:bodyPr/>
                    <a:lstStyle/>
                    <a:p>
                      <a:r>
                        <a:rPr lang="en-US" sz="2500" smtClean="0"/>
                        <a:t>-16 – 3</a:t>
                      </a:r>
                      <a:endParaRPr lang="en-US" sz="250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500" smtClean="0"/>
                        <a:t>-19</a:t>
                      </a:r>
                      <a:endParaRPr lang="en-US" sz="2500"/>
                    </a:p>
                  </a:txBody>
                  <a:tcPr marL="80682" marR="80682" marT="40341" marB="40341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4892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ĐỘ ƯU TIÊN CỦA TOÁN TỬ SO SÁNH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56891" indent="0">
              <a:lnSpc>
                <a:spcPct val="150000"/>
              </a:lnSpc>
              <a:buNone/>
            </a:pPr>
            <a:r>
              <a:rPr lang="en-US" altLang="en-US" dirty="0"/>
              <a:t>Độ </a:t>
            </a:r>
            <a:r>
              <a:rPr lang="en-US" altLang="en-US" dirty="0" err="1"/>
              <a:t>ưu</a:t>
            </a:r>
            <a:r>
              <a:rPr lang="en-US" altLang="en-US" dirty="0"/>
              <a:t> </a:t>
            </a:r>
            <a:r>
              <a:rPr lang="en-US" altLang="en-US" dirty="0" err="1"/>
              <a:t>tiên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/>
              <a:t>toán</a:t>
            </a:r>
            <a:r>
              <a:rPr lang="en-US" altLang="en-US" dirty="0"/>
              <a:t> </a:t>
            </a:r>
            <a:r>
              <a:rPr lang="en-US" altLang="en-US" dirty="0" err="1"/>
              <a:t>tử</a:t>
            </a:r>
            <a:r>
              <a:rPr lang="en-US" altLang="en-US" dirty="0"/>
              <a:t> so </a:t>
            </a:r>
            <a:r>
              <a:rPr lang="en-US" altLang="en-US" dirty="0" err="1"/>
              <a:t>sánh</a:t>
            </a:r>
            <a:r>
              <a:rPr lang="en-US" altLang="en-US" dirty="0"/>
              <a:t> (</a:t>
            </a:r>
            <a:r>
              <a:rPr lang="en-US" altLang="en-US" dirty="0" err="1"/>
              <a:t>quan</a:t>
            </a:r>
            <a:r>
              <a:rPr lang="en-US" altLang="en-US" dirty="0"/>
              <a:t> </a:t>
            </a:r>
            <a:r>
              <a:rPr lang="en-US" altLang="en-US" dirty="0" err="1"/>
              <a:t>hệ</a:t>
            </a:r>
            <a:r>
              <a:rPr lang="en-US" altLang="en-US" dirty="0"/>
              <a:t>) </a:t>
            </a:r>
            <a:r>
              <a:rPr lang="en-US" altLang="en-US" dirty="0" err="1"/>
              <a:t>luôn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tính</a:t>
            </a:r>
            <a:r>
              <a:rPr lang="en-US" altLang="en-US" dirty="0"/>
              <a:t> </a:t>
            </a:r>
            <a:r>
              <a:rPr lang="en-US" altLang="en-US" dirty="0" err="1"/>
              <a:t>từ</a:t>
            </a:r>
            <a:r>
              <a:rPr lang="en-US" altLang="en-US" dirty="0"/>
              <a:t> </a:t>
            </a:r>
            <a:r>
              <a:rPr lang="en-US" altLang="en-US" dirty="0" err="1"/>
              <a:t>trái</a:t>
            </a:r>
            <a:r>
              <a:rPr lang="en-US" altLang="en-US" dirty="0"/>
              <a:t> sang </a:t>
            </a:r>
            <a:r>
              <a:rPr lang="en-US" altLang="en-US" dirty="0" err="1"/>
              <a:t>phải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17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6" name="AutoShape 11"/>
          <p:cNvSpPr>
            <a:spLocks noChangeArrowheads="1"/>
          </p:cNvSpPr>
          <p:nvPr/>
        </p:nvSpPr>
        <p:spPr bwMode="auto">
          <a:xfrm>
            <a:off x="2882930" y="3157891"/>
            <a:ext cx="6415376" cy="668832"/>
          </a:xfrm>
          <a:custGeom>
            <a:avLst/>
            <a:gdLst>
              <a:gd name="G0" fmla="+- 16200 0 0"/>
              <a:gd name="G1" fmla="+- 5400 0 0"/>
              <a:gd name="G2" fmla="+- 21600 0 5400"/>
              <a:gd name="G3" fmla="+- 10800 0 5400"/>
              <a:gd name="G4" fmla="+- 21600 0 16200"/>
              <a:gd name="G5" fmla="*/ G4 G3 10800"/>
              <a:gd name="G6" fmla="+- 21600 0 G5"/>
              <a:gd name="T0" fmla="*/ 16200 w 21600"/>
              <a:gd name="T1" fmla="*/ 0 h 21600"/>
              <a:gd name="T2" fmla="*/ 0 w 21600"/>
              <a:gd name="T3" fmla="*/ 10800 h 21600"/>
              <a:gd name="T4" fmla="*/ 16200 w 21600"/>
              <a:gd name="T5" fmla="*/ 21600 h 21600"/>
              <a:gd name="T6" fmla="*/ 21600 w 21600"/>
              <a:gd name="T7" fmla="*/ 10800 h 21600"/>
              <a:gd name="T8" fmla="*/ 17694720 60000 65536"/>
              <a:gd name="T9" fmla="*/ 11796480 60000 65536"/>
              <a:gd name="T10" fmla="*/ 5898240 60000 65536"/>
              <a:gd name="T11" fmla="*/ 0 60000 65536"/>
              <a:gd name="T12" fmla="*/ 3375 w 21600"/>
              <a:gd name="T13" fmla="*/ G1 h 21600"/>
              <a:gd name="T14" fmla="*/ G6 w 21600"/>
              <a:gd name="T15" fmla="*/ G2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16200" y="0"/>
                </a:moveTo>
                <a:lnTo>
                  <a:pt x="16200" y="5400"/>
                </a:lnTo>
                <a:lnTo>
                  <a:pt x="3375" y="5400"/>
                </a:lnTo>
                <a:lnTo>
                  <a:pt x="3375" y="16200"/>
                </a:lnTo>
                <a:lnTo>
                  <a:pt x="16200" y="16200"/>
                </a:lnTo>
                <a:lnTo>
                  <a:pt x="16200" y="21600"/>
                </a:lnTo>
                <a:lnTo>
                  <a:pt x="21600" y="10800"/>
                </a:lnTo>
                <a:close/>
              </a:path>
              <a:path w="21600" h="21600">
                <a:moveTo>
                  <a:pt x="1350" y="5400"/>
                </a:moveTo>
                <a:lnTo>
                  <a:pt x="1350" y="16200"/>
                </a:lnTo>
                <a:lnTo>
                  <a:pt x="2700" y="16200"/>
                </a:lnTo>
                <a:lnTo>
                  <a:pt x="2700" y="5400"/>
                </a:lnTo>
                <a:close/>
              </a:path>
              <a:path w="21600" h="21600">
                <a:moveTo>
                  <a:pt x="0" y="5400"/>
                </a:moveTo>
                <a:lnTo>
                  <a:pt x="0" y="16200"/>
                </a:lnTo>
                <a:lnTo>
                  <a:pt x="675" y="16200"/>
                </a:lnTo>
                <a:lnTo>
                  <a:pt x="675" y="5400"/>
                </a:lnTo>
                <a:close/>
              </a:path>
            </a:pathLst>
          </a:custGeom>
          <a:gradFill rotWithShape="1">
            <a:gsLst>
              <a:gs pos="0">
                <a:schemeClr val="tx1"/>
              </a:gs>
              <a:gs pos="100000">
                <a:schemeClr val="tx1">
                  <a:gamma/>
                  <a:tint val="72941"/>
                  <a:invGamma/>
                </a:schemeClr>
              </a:gs>
            </a:gsLst>
            <a:lin ang="5400000" scaled="1"/>
          </a:gradFill>
          <a:ln w="9525" algn="ctr">
            <a:solidFill>
              <a:srgbClr val="C0C0C0"/>
            </a:solidFill>
            <a:miter lim="800000"/>
            <a:headEnd/>
            <a:tailEnd/>
          </a:ln>
          <a:effectLst/>
        </p:spPr>
        <p:txBody>
          <a:bodyPr wrap="square" anchor="ctr">
            <a:spAutoFit/>
          </a:bodyPr>
          <a:lstStyle/>
          <a:p>
            <a:pPr>
              <a:defRPr/>
            </a:pPr>
            <a:endParaRPr lang="en-US" sz="1588"/>
          </a:p>
        </p:txBody>
      </p:sp>
    </p:spTree>
    <p:extLst>
      <p:ext uri="{BB962C8B-B14F-4D97-AF65-F5344CB8AC3E}">
        <p14:creationId xmlns:p14="http://schemas.microsoft.com/office/powerpoint/2010/main" val="400602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ĐỘ ƯU TIÊN CỦA TOÁN TỬ LOGIC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156891" indent="0">
              <a:buNone/>
            </a:pPr>
            <a:r>
              <a:rPr lang="en-US" altLang="en-US" sz="1765" dirty="0"/>
              <a:t>Khi </a:t>
            </a:r>
            <a:r>
              <a:rPr lang="en-US" altLang="en-US" sz="1765" dirty="0" err="1"/>
              <a:t>có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nhiều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toán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tử</a:t>
            </a:r>
            <a:r>
              <a:rPr lang="en-US" altLang="en-US" sz="1765" dirty="0"/>
              <a:t> </a:t>
            </a:r>
            <a:r>
              <a:rPr lang="en-US" altLang="en-US" sz="1765" dirty="0" err="1"/>
              <a:t>luận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lý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trong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một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điều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kiện</a:t>
            </a:r>
            <a:r>
              <a:rPr lang="en-US" altLang="en-US" sz="1765" dirty="0"/>
              <a:t>, ta </a:t>
            </a:r>
            <a:r>
              <a:rPr lang="en-US" altLang="en-US" sz="1765" dirty="0" err="1"/>
              <a:t>áp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dụng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quy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tắc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tính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từ</a:t>
            </a:r>
            <a:r>
              <a:rPr lang="en-US" altLang="en-US" sz="1765" dirty="0"/>
              <a:t> </a:t>
            </a:r>
            <a:r>
              <a:rPr lang="en-US" altLang="en-US" sz="1765" dirty="0" err="1"/>
              <a:t>phải</a:t>
            </a:r>
            <a:r>
              <a:rPr lang="en-US" altLang="en-US" sz="1765" dirty="0"/>
              <a:t> sang </a:t>
            </a:r>
            <a:r>
              <a:rPr lang="en-US" altLang="en-US" sz="1765" dirty="0" err="1"/>
              <a:t>trái</a:t>
            </a:r>
            <a:endParaRPr lang="en-US" altLang="en-US" sz="1765" dirty="0"/>
          </a:p>
          <a:p>
            <a:pPr marL="156891" indent="0">
              <a:buNone/>
            </a:pPr>
            <a:endParaRPr lang="en-US" altLang="en-US" sz="1765" smtClean="0"/>
          </a:p>
          <a:p>
            <a:pPr marL="156891" indent="0">
              <a:buNone/>
            </a:pPr>
            <a:endParaRPr lang="en-US" altLang="en-US" sz="1765"/>
          </a:p>
          <a:p>
            <a:pPr marL="156891" indent="0">
              <a:buNone/>
            </a:pPr>
            <a:endParaRPr lang="en-US" altLang="en-US" sz="1765" smtClean="0"/>
          </a:p>
          <a:p>
            <a:pPr marL="156891" indent="0">
              <a:buNone/>
            </a:pPr>
            <a:endParaRPr lang="en-US" altLang="en-US" sz="1765"/>
          </a:p>
          <a:p>
            <a:pPr marL="156891" indent="0">
              <a:buNone/>
            </a:pPr>
            <a:endParaRPr lang="en-US" altLang="en-US" sz="1765" smtClean="0"/>
          </a:p>
          <a:p>
            <a:pPr marL="156891" indent="0">
              <a:buNone/>
            </a:pPr>
            <a:endParaRPr lang="en-US" altLang="en-US" sz="1765"/>
          </a:p>
          <a:p>
            <a:pPr marL="156891" indent="0">
              <a:buNone/>
            </a:pPr>
            <a:r>
              <a:rPr lang="en-US" altLang="en-US" sz="1765" smtClean="0"/>
              <a:t>Xét </a:t>
            </a:r>
            <a:r>
              <a:rPr lang="en-US" altLang="en-US" sz="1765" dirty="0" err="1"/>
              <a:t>biểu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thức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sau</a:t>
            </a:r>
            <a:r>
              <a:rPr lang="en-US" altLang="en-US" sz="1765" dirty="0"/>
              <a:t>:</a:t>
            </a:r>
          </a:p>
          <a:p>
            <a:pPr marL="156891" indent="0">
              <a:buNone/>
            </a:pPr>
            <a:r>
              <a:rPr lang="en-US" sz="1765" dirty="0"/>
              <a:t>	</a:t>
            </a:r>
            <a:r>
              <a:rPr lang="en-US" altLang="en-US" sz="1765" dirty="0"/>
              <a:t>False OR True AND NOT False AND </a:t>
            </a:r>
            <a:r>
              <a:rPr lang="en-US" altLang="en-US" sz="1765" dirty="0"/>
              <a:t>True</a:t>
            </a:r>
          </a:p>
          <a:p>
            <a:pPr marL="156891" indent="0">
              <a:buNone/>
            </a:pPr>
            <a:r>
              <a:rPr lang="en-US" altLang="en-US" sz="1765" dirty="0" err="1"/>
              <a:t>Điều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kiện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này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được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tính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như</a:t>
            </a:r>
            <a:r>
              <a:rPr lang="en-US" altLang="en-US" sz="1765" dirty="0"/>
              <a:t> </a:t>
            </a:r>
            <a:r>
              <a:rPr lang="en-US" altLang="en-US" sz="1765" dirty="0" err="1"/>
              <a:t>sau</a:t>
            </a:r>
            <a:r>
              <a:rPr lang="en-US" altLang="en-US" sz="1765" dirty="0"/>
              <a:t>:</a:t>
            </a:r>
          </a:p>
          <a:p>
            <a:pPr marL="156891" indent="0" algn="ctr">
              <a:lnSpc>
                <a:spcPct val="100000"/>
              </a:lnSpc>
              <a:buNone/>
            </a:pPr>
            <a:r>
              <a:rPr lang="en-US" altLang="en-US" sz="1765" dirty="0"/>
              <a:t>False OR True AND </a:t>
            </a:r>
            <a:r>
              <a:rPr lang="en-US" altLang="en-US" sz="1765" dirty="0">
                <a:solidFill>
                  <a:srgbClr val="FF0000"/>
                </a:solidFill>
              </a:rPr>
              <a:t>[NOT False] </a:t>
            </a:r>
            <a:r>
              <a:rPr lang="en-US" altLang="en-US" sz="1765" dirty="0"/>
              <a:t>AND True</a:t>
            </a:r>
          </a:p>
          <a:p>
            <a:pPr marL="156891" indent="0" algn="ctr">
              <a:lnSpc>
                <a:spcPct val="100000"/>
              </a:lnSpc>
              <a:buNone/>
            </a:pPr>
            <a:r>
              <a:rPr lang="en-US" altLang="en-US" sz="1765" dirty="0"/>
              <a:t>False OR True AND </a:t>
            </a:r>
            <a:r>
              <a:rPr lang="en-US" altLang="en-US" sz="1765" dirty="0">
                <a:solidFill>
                  <a:srgbClr val="FF0000"/>
                </a:solidFill>
              </a:rPr>
              <a:t>[True AND True</a:t>
            </a:r>
            <a:r>
              <a:rPr lang="en-US" altLang="en-US" sz="1765" dirty="0">
                <a:solidFill>
                  <a:srgbClr val="FF0000"/>
                </a:solidFill>
              </a:rPr>
              <a:t>]</a:t>
            </a:r>
          </a:p>
          <a:p>
            <a:pPr marL="156891" indent="0" algn="ctr">
              <a:lnSpc>
                <a:spcPct val="100000"/>
              </a:lnSpc>
              <a:buNone/>
            </a:pPr>
            <a:r>
              <a:rPr lang="en-US" altLang="en-US" sz="1765" dirty="0"/>
              <a:t>False OR </a:t>
            </a:r>
            <a:r>
              <a:rPr lang="en-US" altLang="en-US" sz="1765" dirty="0">
                <a:solidFill>
                  <a:srgbClr val="FF0000"/>
                </a:solidFill>
              </a:rPr>
              <a:t>[True AND True]</a:t>
            </a:r>
          </a:p>
          <a:p>
            <a:pPr marL="156891" indent="0" algn="ctr">
              <a:lnSpc>
                <a:spcPct val="100000"/>
              </a:lnSpc>
              <a:buNone/>
            </a:pPr>
            <a:r>
              <a:rPr lang="en-US" altLang="en-US" sz="1765" dirty="0">
                <a:solidFill>
                  <a:srgbClr val="FF0000"/>
                </a:solidFill>
              </a:rPr>
              <a:t>[</a:t>
            </a:r>
            <a:r>
              <a:rPr lang="en-US" altLang="en-US" sz="1765" dirty="0">
                <a:solidFill>
                  <a:srgbClr val="FF0000"/>
                </a:solidFill>
              </a:rPr>
              <a:t>False OR True</a:t>
            </a:r>
            <a:r>
              <a:rPr lang="en-US" altLang="en-US" sz="1765" dirty="0">
                <a:solidFill>
                  <a:srgbClr val="FF0000"/>
                </a:solidFill>
              </a:rPr>
              <a:t>]</a:t>
            </a:r>
          </a:p>
          <a:p>
            <a:pPr marL="156891" indent="0" algn="ctr">
              <a:lnSpc>
                <a:spcPct val="100000"/>
              </a:lnSpc>
              <a:buNone/>
            </a:pPr>
            <a:r>
              <a:rPr lang="en-US" altLang="en-US" sz="1765" dirty="0">
                <a:solidFill>
                  <a:srgbClr val="FF0000"/>
                </a:solidFill>
              </a:rPr>
              <a:t>True</a:t>
            </a:r>
            <a:endParaRPr lang="en-US" altLang="en-US" sz="1765" dirty="0">
              <a:solidFill>
                <a:srgbClr val="FF0000"/>
              </a:solidFill>
            </a:endParaRPr>
          </a:p>
          <a:p>
            <a:pPr marL="15689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3743970"/>
              </p:ext>
            </p:extLst>
          </p:nvPr>
        </p:nvGraphicFramePr>
        <p:xfrm>
          <a:off x="2276642" y="1254316"/>
          <a:ext cx="5916706" cy="1602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19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99478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Thứ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tự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ưu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tiên</a:t>
                      </a:r>
                      <a:endParaRPr lang="en-US" sz="2000" dirty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Toán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tử</a:t>
                      </a:r>
                      <a:endParaRPr lang="en-US" sz="2000" dirty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1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NOT</a:t>
                      </a:r>
                      <a:endParaRPr lang="en-US" sz="200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2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AND</a:t>
                      </a:r>
                      <a:endParaRPr lang="en-US" sz="200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3</a:t>
                      </a:r>
                      <a:endParaRPr lang="en-US" sz="200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OR</a:t>
                      </a:r>
                      <a:endParaRPr lang="en-US" sz="2000" dirty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1971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ĐỘ ƯU TIÊN GIỮA CÁC </a:t>
            </a:r>
            <a:r>
              <a:rPr lang="en-US" smtClean="0"/>
              <a:t>TOÁN TỬ</a:t>
            </a:r>
            <a:r>
              <a:rPr lang="en-US"/>
              <a:t> </a:t>
            </a:r>
            <a:r>
              <a:rPr lang="en-US" smtClean="0"/>
              <a:t>1-2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6891" indent="0">
              <a:lnSpc>
                <a:spcPct val="150000"/>
              </a:lnSpc>
              <a:buNone/>
            </a:pPr>
            <a:r>
              <a:rPr lang="en-US" altLang="en-US" dirty="0">
                <a:latin typeface="Times New Roman" panose="02020603050405020304" pitchFamily="18" charset="0"/>
              </a:rPr>
              <a:t>Khi </a:t>
            </a:r>
            <a:r>
              <a:rPr lang="en-US" altLang="en-US" dirty="0" err="1">
                <a:latin typeface="Times New Roman" panose="02020603050405020304" pitchFamily="18" charset="0"/>
              </a:rPr>
              <a:t>một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biểu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thức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có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nhiều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loại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toán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tử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thì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độ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ưu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tiên</a:t>
            </a:r>
            <a:r>
              <a:rPr lang="en-US" altLang="en-US" i="1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giữa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chúng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phải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được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thiết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lập</a:t>
            </a:r>
            <a:r>
              <a:rPr lang="en-US" altLang="en-US" dirty="0" smtClean="0">
                <a:latin typeface="Times New Roman" panose="02020603050405020304" pitchFamily="18" charset="0"/>
              </a:rPr>
              <a:t>.</a:t>
            </a:r>
          </a:p>
          <a:p>
            <a:pPr marL="156891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19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8043709"/>
              </p:ext>
            </p:extLst>
          </p:nvPr>
        </p:nvGraphicFramePr>
        <p:xfrm>
          <a:off x="2361308" y="1831822"/>
          <a:ext cx="5916706" cy="1602888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29219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99478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 smtClean="0"/>
                        <a:t>Thứ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tự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ưu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tiên</a:t>
                      </a:r>
                      <a:endParaRPr lang="en-US" sz="2000" dirty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Toán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en-US" sz="2000" baseline="0" dirty="0" err="1" smtClean="0"/>
                        <a:t>tử</a:t>
                      </a:r>
                      <a:endParaRPr lang="en-US" sz="2000" dirty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1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4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Số học </a:t>
                      </a: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(Arithmetic)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/>
                        <a:t>2</a:t>
                      </a:r>
                      <a:endParaRPr lang="en-US" sz="2000" dirty="0">
                        <a:latin typeface="+mn-lt"/>
                      </a:endParaRPr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4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So sánh </a:t>
                      </a:r>
                      <a:r>
                        <a:rPr kumimoji="0" lang="en-US" sz="20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(Comparison)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00722"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/>
                        <a:t>3</a:t>
                      </a:r>
                      <a:endParaRPr lang="en-US" sz="2000">
                        <a:latin typeface="+mn-lt"/>
                      </a:endParaRPr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en-US" sz="24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Logic </a:t>
                      </a:r>
                      <a:r>
                        <a:rPr kumimoji="0" lang="en-US" sz="20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(Logical)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847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MỤC TIÊU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Toán tử, các loại toán tử</a:t>
            </a:r>
            <a:endParaRPr lang="en-US"/>
          </a:p>
          <a:p>
            <a:pPr lvl="0"/>
            <a:r>
              <a:rPr lang="en-GB"/>
              <a:t>Toán tử quan hệ và logic (Relatinal and Logical Operators)</a:t>
            </a:r>
            <a:endParaRPr lang="en-US"/>
          </a:p>
          <a:p>
            <a:pPr lvl="0"/>
            <a:r>
              <a:rPr lang="en-US"/>
              <a:t>Toán tử logic nhị phân và biểu thức (Bitwise Logical Operators and Expression)</a:t>
            </a:r>
          </a:p>
          <a:p>
            <a:pPr lvl="0"/>
            <a:r>
              <a:rPr lang="en-US"/>
              <a:t>Khái niệm ép kiểu (Cast)</a:t>
            </a:r>
          </a:p>
          <a:p>
            <a:pPr lvl="0"/>
            <a:r>
              <a:rPr lang="en-US"/>
              <a:t>Độ ưu tiên của các toán tử</a:t>
            </a:r>
          </a:p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3872331631"/>
              </p:ext>
            </p:extLst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6313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ĐỘ ƯU TIÊN GIỮA CÁC </a:t>
            </a:r>
            <a:r>
              <a:rPr lang="en-US"/>
              <a:t>TOÁN </a:t>
            </a:r>
            <a:r>
              <a:rPr lang="en-US" smtClean="0"/>
              <a:t>TỬ 2-2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</a:rPr>
              <a:t>Ví </a:t>
            </a:r>
            <a:r>
              <a:rPr lang="en-US" dirty="0" err="1">
                <a:latin typeface="Times New Roman" panose="02020603050405020304" pitchFamily="18" charset="0"/>
              </a:rPr>
              <a:t>dụ</a:t>
            </a:r>
            <a:r>
              <a:rPr lang="en-US" dirty="0">
                <a:latin typeface="Times New Roman" panose="02020603050405020304" pitchFamily="18" charset="0"/>
              </a:rPr>
              <a:t>: </a:t>
            </a:r>
          </a:p>
          <a:p>
            <a:pPr marL="156891" indent="0">
              <a:buNone/>
            </a:pPr>
            <a:r>
              <a:rPr lang="en-US" dirty="0">
                <a:latin typeface="Times New Roman" panose="02020603050405020304" pitchFamily="18" charset="0"/>
              </a:rPr>
              <a:t>	</a:t>
            </a:r>
            <a:r>
              <a:rPr lang="en-US" altLang="en-US" dirty="0">
                <a:solidFill>
                  <a:schemeClr val="tx2"/>
                </a:solidFill>
              </a:rPr>
              <a:t> </a:t>
            </a:r>
            <a:r>
              <a:rPr lang="en-US" altLang="en-US" dirty="0">
                <a:solidFill>
                  <a:schemeClr val="tx1"/>
                </a:solidFill>
              </a:rPr>
              <a:t>2*3+4/2 &gt; 3 AND 3&lt;5 OR 10&lt;9</a:t>
            </a:r>
          </a:p>
          <a:p>
            <a:r>
              <a:rPr lang="en-US" dirty="0" err="1">
                <a:latin typeface="Times New Roman" panose="02020603050405020304" pitchFamily="18" charset="0"/>
              </a:rPr>
              <a:t>Việc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tính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toán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như</a:t>
            </a:r>
            <a:r>
              <a:rPr lang="en-US" dirty="0">
                <a:latin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</a:rPr>
              <a:t>sau</a:t>
            </a:r>
            <a:r>
              <a:rPr lang="en-US" dirty="0">
                <a:latin typeface="Times New Roman" panose="02020603050405020304" pitchFamily="18" charset="0"/>
              </a:rPr>
              <a:t>:</a:t>
            </a:r>
          </a:p>
          <a:p>
            <a:pPr marL="156891" indent="0" algn="ctr">
              <a:lnSpc>
                <a:spcPct val="100000"/>
              </a:lnSpc>
              <a:buNone/>
            </a:pPr>
            <a:r>
              <a:rPr lang="en-US" altLang="en-US" dirty="0">
                <a:solidFill>
                  <a:srgbClr val="FF0000"/>
                </a:solidFill>
              </a:rPr>
              <a:t>[2*3+4/2] </a:t>
            </a:r>
            <a:r>
              <a:rPr lang="en-US" altLang="en-US" dirty="0">
                <a:solidFill>
                  <a:schemeClr val="tx1"/>
                </a:solidFill>
              </a:rPr>
              <a:t>&gt; 3 AND 3&lt;5 OR 10&lt;9</a:t>
            </a:r>
          </a:p>
          <a:p>
            <a:pPr marL="156891" indent="0" algn="ctr">
              <a:lnSpc>
                <a:spcPct val="100000"/>
              </a:lnSpc>
              <a:buNone/>
            </a:pPr>
            <a:r>
              <a:rPr lang="en-US" altLang="en-US" dirty="0">
                <a:solidFill>
                  <a:srgbClr val="FF0000"/>
                </a:solidFill>
              </a:rPr>
              <a:t>[[2*3]+[4/2]] </a:t>
            </a:r>
            <a:r>
              <a:rPr lang="en-US" altLang="en-US" dirty="0">
                <a:solidFill>
                  <a:schemeClr val="tx1"/>
                </a:solidFill>
              </a:rPr>
              <a:t>&gt; 3 AND 3&lt;5 OR 10&lt;9</a:t>
            </a:r>
          </a:p>
          <a:p>
            <a:pPr marL="156891" indent="0" algn="ctr">
              <a:lnSpc>
                <a:spcPct val="100000"/>
              </a:lnSpc>
              <a:buNone/>
            </a:pPr>
            <a:r>
              <a:rPr lang="en-US" altLang="en-US" dirty="0">
                <a:solidFill>
                  <a:srgbClr val="FF0000"/>
                </a:solidFill>
              </a:rPr>
              <a:t>[6+2] </a:t>
            </a:r>
            <a:r>
              <a:rPr lang="en-US" altLang="en-US" dirty="0">
                <a:solidFill>
                  <a:schemeClr val="tx1"/>
                </a:solidFill>
              </a:rPr>
              <a:t>&gt;3 AND 3&lt;5 OR 10&lt;9</a:t>
            </a:r>
          </a:p>
          <a:p>
            <a:pPr marL="156891" indent="0" algn="ctr">
              <a:lnSpc>
                <a:spcPct val="100000"/>
              </a:lnSpc>
              <a:buNone/>
            </a:pPr>
            <a:r>
              <a:rPr lang="en-US" altLang="en-US" dirty="0">
                <a:solidFill>
                  <a:srgbClr val="FF0000"/>
                </a:solidFill>
              </a:rPr>
              <a:t>[8 &gt;3]</a:t>
            </a:r>
            <a:r>
              <a:rPr lang="en-US" altLang="en-US" dirty="0">
                <a:solidFill>
                  <a:schemeClr val="tx1"/>
                </a:solidFill>
              </a:rPr>
              <a:t> AND </a:t>
            </a:r>
            <a:r>
              <a:rPr lang="en-US" altLang="en-US" dirty="0">
                <a:solidFill>
                  <a:srgbClr val="FF0000"/>
                </a:solidFill>
              </a:rPr>
              <a:t>[3&lt;5]</a:t>
            </a:r>
            <a:r>
              <a:rPr lang="en-US" altLang="en-US" dirty="0">
                <a:solidFill>
                  <a:schemeClr val="tx1"/>
                </a:solidFill>
              </a:rPr>
              <a:t> OR </a:t>
            </a:r>
            <a:r>
              <a:rPr lang="en-US" altLang="en-US" dirty="0">
                <a:solidFill>
                  <a:srgbClr val="FF0000"/>
                </a:solidFill>
              </a:rPr>
              <a:t>[10&lt;9]</a:t>
            </a:r>
          </a:p>
          <a:p>
            <a:pPr marL="537911" lvl="1" indent="0" algn="ctr">
              <a:lnSpc>
                <a:spcPct val="100000"/>
              </a:lnSpc>
              <a:buNone/>
            </a:pPr>
            <a:r>
              <a:rPr lang="en-US" altLang="en-US" dirty="0">
                <a:solidFill>
                  <a:srgbClr val="FF0000"/>
                </a:solidFill>
                <a:latin typeface="+mn-lt"/>
              </a:rPr>
              <a:t>[True AND True]</a:t>
            </a:r>
            <a:r>
              <a:rPr lang="en-US" altLang="en-US" dirty="0">
                <a:solidFill>
                  <a:schemeClr val="tx1"/>
                </a:solidFill>
                <a:latin typeface="+mn-lt"/>
              </a:rPr>
              <a:t> OR False</a:t>
            </a:r>
            <a:br>
              <a:rPr lang="en-US" altLang="en-US" dirty="0">
                <a:solidFill>
                  <a:schemeClr val="tx1"/>
                </a:solidFill>
                <a:latin typeface="+mn-lt"/>
              </a:rPr>
            </a:br>
            <a:r>
              <a:rPr lang="en-US" altLang="en-US" dirty="0">
                <a:solidFill>
                  <a:srgbClr val="FF0000"/>
                </a:solidFill>
                <a:latin typeface="+mn-lt"/>
              </a:rPr>
              <a:t>True OR </a:t>
            </a:r>
            <a:r>
              <a:rPr lang="en-US" altLang="en-US" dirty="0" smtClean="0">
                <a:solidFill>
                  <a:srgbClr val="FF0000"/>
                </a:solidFill>
                <a:latin typeface="+mn-lt"/>
              </a:rPr>
              <a:t>False</a:t>
            </a:r>
          </a:p>
          <a:p>
            <a:pPr marL="537911" lvl="1" indent="0" algn="ctr">
              <a:lnSpc>
                <a:spcPct val="100000"/>
              </a:lnSpc>
              <a:buNone/>
            </a:pPr>
            <a:r>
              <a:rPr lang="en-US" altLang="en-US" dirty="0" smtClean="0">
                <a:solidFill>
                  <a:srgbClr val="FF0000"/>
                </a:solidFill>
                <a:latin typeface="+mn-lt"/>
              </a:rPr>
              <a:t>True</a:t>
            </a:r>
            <a:endParaRPr lang="en-US" altLang="en-US" dirty="0">
              <a:solidFill>
                <a:srgbClr val="FF0000"/>
              </a:solidFill>
              <a:latin typeface="+mn-lt"/>
            </a:endParaRPr>
          </a:p>
          <a:p>
            <a:pPr marL="15689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20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2114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THAY ĐỔI ĐỘ ƯU </a:t>
            </a:r>
            <a:r>
              <a:rPr lang="en-US" dirty="0" smtClean="0"/>
              <a:t>TIÊN</a:t>
            </a:r>
            <a:r>
              <a:rPr lang="en-US" smtClean="0"/>
              <a:t>	1-2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21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5782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THAY ĐỔI ĐỘ </a:t>
            </a:r>
            <a:r>
              <a:rPr lang="en-US"/>
              <a:t>ƯU </a:t>
            </a:r>
            <a:r>
              <a:rPr lang="en-US" smtClean="0"/>
              <a:t>TIÊN 2-2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6891" indent="0">
              <a:buNone/>
            </a:pPr>
            <a:r>
              <a:rPr lang="en-US" dirty="0" smtClean="0"/>
              <a:t>Ví </a:t>
            </a:r>
            <a:r>
              <a:rPr lang="en-US" err="1" smtClean="0"/>
              <a:t>dụ</a:t>
            </a:r>
            <a:r>
              <a:rPr lang="en-US" smtClean="0"/>
              <a:t>:</a:t>
            </a:r>
            <a:endParaRPr lang="en-US" dirty="0" smtClean="0"/>
          </a:p>
          <a:p>
            <a:pPr marL="560324" indent="-403433">
              <a:buAutoNum type="arabicParenR"/>
            </a:pPr>
            <a:r>
              <a:rPr lang="en-US" altLang="en-US" sz="1412" dirty="0"/>
              <a:t>5+9*3^2-4 </a:t>
            </a:r>
            <a:r>
              <a:rPr lang="en-US" altLang="en-US" sz="1412" dirty="0"/>
              <a:t>&gt; 10 AND (2+2^4-8/4 &gt; 6 OR </a:t>
            </a:r>
            <a:r>
              <a:rPr lang="en-US" altLang="en-US" sz="1412" dirty="0">
                <a:solidFill>
                  <a:srgbClr val="FF0000"/>
                </a:solidFill>
              </a:rPr>
              <a:t>(True AND False</a:t>
            </a:r>
            <a:r>
              <a:rPr lang="en-US" altLang="en-US" sz="1412" dirty="0">
                <a:solidFill>
                  <a:srgbClr val="FF0000"/>
                </a:solidFill>
              </a:rPr>
              <a:t>)</a:t>
            </a:r>
            <a:r>
              <a:rPr lang="en-US" altLang="en-US" sz="1412" dirty="0"/>
              <a:t>)</a:t>
            </a:r>
          </a:p>
          <a:p>
            <a:pPr marL="560324" indent="-403433">
              <a:buAutoNum type="arabicParenR"/>
            </a:pPr>
            <a:r>
              <a:rPr lang="en-US" altLang="en-US" sz="1412" dirty="0"/>
              <a:t>5+9*3^2-4 </a:t>
            </a:r>
            <a:r>
              <a:rPr lang="en-US" altLang="en-US" sz="1412" dirty="0"/>
              <a:t>&gt; 10 AND (2+</a:t>
            </a:r>
            <a:r>
              <a:rPr lang="en-US" altLang="en-US" sz="1412" dirty="0">
                <a:solidFill>
                  <a:srgbClr val="FF0000"/>
                </a:solidFill>
              </a:rPr>
              <a:t>2^4</a:t>
            </a:r>
            <a:r>
              <a:rPr lang="en-US" altLang="en-US" sz="1412" dirty="0"/>
              <a:t>-8/4 &gt; 6 OR False</a:t>
            </a:r>
            <a:r>
              <a:rPr lang="en-US" altLang="en-US" sz="1412" dirty="0"/>
              <a:t>)</a:t>
            </a:r>
          </a:p>
          <a:p>
            <a:pPr marL="560324" indent="-403433">
              <a:buAutoNum type="arabicParenR"/>
            </a:pPr>
            <a:r>
              <a:rPr lang="en-US" altLang="en-US" sz="1412" dirty="0"/>
              <a:t>5+9*3^2-4 &gt;10 AND (2+16-</a:t>
            </a:r>
            <a:r>
              <a:rPr lang="en-US" altLang="en-US" sz="1412" dirty="0">
                <a:solidFill>
                  <a:srgbClr val="FF0000"/>
                </a:solidFill>
              </a:rPr>
              <a:t>8/4</a:t>
            </a:r>
            <a:r>
              <a:rPr lang="en-US" altLang="en-US" sz="1412" dirty="0"/>
              <a:t> &gt; 6 OR False</a:t>
            </a:r>
            <a:r>
              <a:rPr lang="en-US" altLang="en-US" sz="1412" dirty="0"/>
              <a:t>)</a:t>
            </a:r>
          </a:p>
          <a:p>
            <a:pPr marL="560324" indent="-403433">
              <a:buAutoNum type="arabicParenR"/>
            </a:pPr>
            <a:r>
              <a:rPr lang="en-US" altLang="en-US" sz="1412" dirty="0"/>
              <a:t>5+9*3^2-4 &gt; 10 AND (</a:t>
            </a:r>
            <a:r>
              <a:rPr lang="en-US" altLang="en-US" sz="1412" dirty="0">
                <a:solidFill>
                  <a:srgbClr val="FF0000"/>
                </a:solidFill>
              </a:rPr>
              <a:t>2+16</a:t>
            </a:r>
            <a:r>
              <a:rPr lang="en-US" altLang="en-US" sz="1412" dirty="0"/>
              <a:t>-2 &gt; 6 OR False</a:t>
            </a:r>
            <a:r>
              <a:rPr lang="en-US" altLang="en-US" sz="1412" dirty="0"/>
              <a:t>)</a:t>
            </a:r>
          </a:p>
          <a:p>
            <a:pPr marL="560324" indent="-403433">
              <a:buAutoNum type="arabicParenR"/>
            </a:pPr>
            <a:r>
              <a:rPr lang="en-US" altLang="en-US" sz="1412" dirty="0"/>
              <a:t>5+9*3^2-4 &gt; 10 AND (</a:t>
            </a:r>
            <a:r>
              <a:rPr lang="en-US" altLang="en-US" sz="1412" dirty="0">
                <a:solidFill>
                  <a:srgbClr val="FF0000"/>
                </a:solidFill>
              </a:rPr>
              <a:t>18-2 </a:t>
            </a:r>
            <a:r>
              <a:rPr lang="en-US" altLang="en-US" sz="1412" dirty="0"/>
              <a:t>&gt; 6 OR False</a:t>
            </a:r>
            <a:r>
              <a:rPr lang="en-US" altLang="en-US" sz="1412" dirty="0"/>
              <a:t>)</a:t>
            </a:r>
          </a:p>
          <a:p>
            <a:pPr marL="560324" indent="-403433">
              <a:buAutoNum type="arabicParenR"/>
            </a:pPr>
            <a:r>
              <a:rPr lang="en-US" altLang="en-US" sz="1412" dirty="0"/>
              <a:t>5+9*3^2-4 &gt; 10 AND (</a:t>
            </a:r>
            <a:r>
              <a:rPr lang="en-US" altLang="en-US" sz="1412" dirty="0">
                <a:solidFill>
                  <a:srgbClr val="FF0000"/>
                </a:solidFill>
              </a:rPr>
              <a:t>16 &gt; 6</a:t>
            </a:r>
            <a:r>
              <a:rPr lang="en-US" altLang="en-US" sz="1412" dirty="0"/>
              <a:t> OR False</a:t>
            </a:r>
            <a:r>
              <a:rPr lang="en-US" altLang="en-US" sz="1412" dirty="0"/>
              <a:t>)</a:t>
            </a:r>
          </a:p>
          <a:p>
            <a:pPr marL="560324" indent="-403433">
              <a:buAutoNum type="arabicParenR"/>
            </a:pPr>
            <a:r>
              <a:rPr lang="en-US" altLang="en-US" sz="1412" dirty="0"/>
              <a:t>5+9*3^2-4 &gt; 10 AND</a:t>
            </a:r>
            <a:r>
              <a:rPr lang="en-US" altLang="en-US" sz="1412" dirty="0">
                <a:solidFill>
                  <a:srgbClr val="FF0000"/>
                </a:solidFill>
              </a:rPr>
              <a:t> (True OR False</a:t>
            </a:r>
            <a:r>
              <a:rPr lang="en-US" altLang="en-US" sz="1412" dirty="0">
                <a:solidFill>
                  <a:srgbClr val="FF0000"/>
                </a:solidFill>
              </a:rPr>
              <a:t>)</a:t>
            </a:r>
          </a:p>
          <a:p>
            <a:pPr marL="560324" indent="-403433">
              <a:buAutoNum type="arabicParenR"/>
            </a:pPr>
            <a:r>
              <a:rPr lang="en-US" altLang="en-US" sz="1412" dirty="0"/>
              <a:t>5+9*</a:t>
            </a:r>
            <a:r>
              <a:rPr lang="en-US" altLang="en-US" sz="1412" dirty="0">
                <a:solidFill>
                  <a:srgbClr val="FF0000"/>
                </a:solidFill>
              </a:rPr>
              <a:t>3^2</a:t>
            </a:r>
            <a:r>
              <a:rPr lang="en-US" altLang="en-US" sz="1412" dirty="0"/>
              <a:t>-4 &gt; 10 AND </a:t>
            </a:r>
            <a:r>
              <a:rPr lang="en-US" altLang="en-US" sz="1412" dirty="0"/>
              <a:t>True</a:t>
            </a:r>
          </a:p>
          <a:p>
            <a:pPr marL="560324" indent="-403433">
              <a:buAutoNum type="arabicParenR"/>
            </a:pPr>
            <a:r>
              <a:rPr lang="en-US" altLang="en-US" sz="1412" dirty="0"/>
              <a:t>5+</a:t>
            </a:r>
            <a:r>
              <a:rPr lang="en-US" altLang="en-US" sz="1412" dirty="0">
                <a:solidFill>
                  <a:srgbClr val="FF0000"/>
                </a:solidFill>
              </a:rPr>
              <a:t>9*9</a:t>
            </a:r>
            <a:r>
              <a:rPr lang="en-US" altLang="en-US" sz="1412" dirty="0"/>
              <a:t>-4&gt;10 AND </a:t>
            </a:r>
            <a:r>
              <a:rPr lang="en-US" altLang="en-US" sz="1412" dirty="0"/>
              <a:t>True</a:t>
            </a:r>
          </a:p>
          <a:p>
            <a:pPr marL="560324" indent="-403433">
              <a:buAutoNum type="arabicParenR"/>
            </a:pPr>
            <a:r>
              <a:rPr lang="en-US" altLang="en-US" sz="1412" dirty="0">
                <a:solidFill>
                  <a:srgbClr val="FF0000"/>
                </a:solidFill>
              </a:rPr>
              <a:t>5+81</a:t>
            </a:r>
            <a:r>
              <a:rPr lang="en-US" altLang="en-US" sz="1412" dirty="0"/>
              <a:t>-4&gt;10 AND </a:t>
            </a:r>
            <a:r>
              <a:rPr lang="en-US" altLang="en-US" sz="1412" dirty="0"/>
              <a:t>True</a:t>
            </a:r>
          </a:p>
          <a:p>
            <a:pPr marL="560324" indent="-403433">
              <a:buAutoNum type="arabicParenR"/>
            </a:pPr>
            <a:r>
              <a:rPr lang="en-US" altLang="en-US" sz="1412" dirty="0">
                <a:solidFill>
                  <a:srgbClr val="FF0000"/>
                </a:solidFill>
              </a:rPr>
              <a:t>86-4</a:t>
            </a:r>
            <a:r>
              <a:rPr lang="en-US" altLang="en-US" sz="1412" dirty="0"/>
              <a:t>&gt;10 AND </a:t>
            </a:r>
            <a:r>
              <a:rPr lang="en-US" altLang="en-US" sz="1412" dirty="0"/>
              <a:t>True</a:t>
            </a:r>
          </a:p>
          <a:p>
            <a:pPr marL="560324" indent="-403433">
              <a:buAutoNum type="arabicParenR"/>
            </a:pPr>
            <a:r>
              <a:rPr lang="en-US" altLang="en-US" sz="1412" dirty="0">
                <a:solidFill>
                  <a:srgbClr val="FF0000"/>
                </a:solidFill>
              </a:rPr>
              <a:t>82&gt;10</a:t>
            </a:r>
            <a:r>
              <a:rPr lang="en-US" altLang="en-US" sz="1412" dirty="0"/>
              <a:t> AND </a:t>
            </a:r>
            <a:r>
              <a:rPr lang="en-US" altLang="en-US" sz="1412" dirty="0"/>
              <a:t>True</a:t>
            </a:r>
          </a:p>
          <a:p>
            <a:pPr marL="560324" indent="-403433">
              <a:buAutoNum type="arabicParenR"/>
            </a:pPr>
            <a:r>
              <a:rPr lang="en-US" altLang="en-US" sz="1412" dirty="0">
                <a:solidFill>
                  <a:srgbClr val="FF0000"/>
                </a:solidFill>
              </a:rPr>
              <a:t>True AND </a:t>
            </a:r>
            <a:r>
              <a:rPr lang="en-US" altLang="en-US" sz="1412" dirty="0">
                <a:solidFill>
                  <a:srgbClr val="FF0000"/>
                </a:solidFill>
              </a:rPr>
              <a:t>True</a:t>
            </a:r>
          </a:p>
          <a:p>
            <a:pPr marL="560324" indent="-403433">
              <a:buFont typeface="Wingdings" panose="05000000000000000000" pitchFamily="2" charset="2"/>
              <a:buAutoNum type="arabicParenR"/>
            </a:pPr>
            <a:r>
              <a:rPr lang="en-US" altLang="en-US" sz="1412" dirty="0">
                <a:solidFill>
                  <a:srgbClr val="FF0000"/>
                </a:solidFill>
              </a:rPr>
              <a:t>True</a:t>
            </a:r>
            <a:endParaRPr lang="en-US" altLang="en-US" sz="1412" dirty="0">
              <a:solidFill>
                <a:srgbClr val="FF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22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1736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TÓM TẮT BÀI HỌC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Các </a:t>
            </a:r>
            <a:r>
              <a:rPr lang="en-US" altLang="en-US" sz="1765" dirty="0" err="1"/>
              <a:t>loại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toán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tử</a:t>
            </a:r>
            <a:r>
              <a:rPr lang="en-US" altLang="en-US" sz="1765" dirty="0"/>
              <a:t>: </a:t>
            </a:r>
            <a:r>
              <a:rPr lang="en-US" altLang="en-US" sz="1765" b="1" dirty="0" err="1"/>
              <a:t>số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học</a:t>
            </a:r>
            <a:r>
              <a:rPr lang="en-US" altLang="en-US" sz="1765" b="1" dirty="0"/>
              <a:t>, </a:t>
            </a:r>
            <a:r>
              <a:rPr lang="en-US" altLang="en-US" sz="1765" b="1" dirty="0" err="1"/>
              <a:t>quan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hệ</a:t>
            </a:r>
            <a:r>
              <a:rPr lang="en-US" altLang="en-US" sz="1765" b="1" dirty="0"/>
              <a:t> (so </a:t>
            </a:r>
            <a:r>
              <a:rPr lang="en-US" altLang="en-US" sz="1765" b="1" dirty="0" err="1"/>
              <a:t>sánh</a:t>
            </a:r>
            <a:r>
              <a:rPr lang="en-US" altLang="en-US" sz="1765" b="1" dirty="0"/>
              <a:t>), </a:t>
            </a:r>
            <a:r>
              <a:rPr lang="en-US" altLang="en-US" sz="1765" b="1" dirty="0" err="1"/>
              <a:t>luận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lý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và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luận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lý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nhị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phân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Tất </a:t>
            </a:r>
            <a:r>
              <a:rPr lang="en-US" altLang="en-US" sz="1765" dirty="0" err="1"/>
              <a:t>cả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toán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tử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trong</a:t>
            </a:r>
            <a:r>
              <a:rPr lang="en-US" altLang="en-US" sz="1765" dirty="0"/>
              <a:t> C </a:t>
            </a:r>
            <a:r>
              <a:rPr lang="en-US" altLang="en-US" sz="1765" dirty="0" err="1"/>
              <a:t>được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tính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toán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theo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thứ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tự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độ</a:t>
            </a:r>
            <a:r>
              <a:rPr lang="en-US" altLang="en-US" sz="1765" dirty="0"/>
              <a:t> </a:t>
            </a:r>
            <a:r>
              <a:rPr lang="en-US" altLang="en-US" sz="1765" dirty="0" err="1"/>
              <a:t>ưu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tiên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Toán </a:t>
            </a:r>
            <a:r>
              <a:rPr lang="en-US" altLang="en-US" sz="1765" dirty="0" err="1"/>
              <a:t>tử</a:t>
            </a:r>
            <a:r>
              <a:rPr lang="en-US" altLang="en-US" sz="1765" dirty="0"/>
              <a:t> </a:t>
            </a:r>
            <a:r>
              <a:rPr lang="en-US" altLang="en-US" sz="1765" dirty="0" err="1"/>
              <a:t>quan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hệ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được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dùng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kiểm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mối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quan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hệ</a:t>
            </a:r>
            <a:r>
              <a:rPr lang="en-US" altLang="en-US" sz="1765" dirty="0"/>
              <a:t> </a:t>
            </a:r>
            <a:r>
              <a:rPr lang="en-US" altLang="en-US" sz="1765" dirty="0" err="1"/>
              <a:t>giữa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hai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biến</a:t>
            </a:r>
            <a:r>
              <a:rPr lang="en-US" altLang="en-US" sz="1765" dirty="0"/>
              <a:t> hay </a:t>
            </a:r>
            <a:r>
              <a:rPr lang="en-US" altLang="en-US" sz="1765" dirty="0" err="1"/>
              <a:t>giữa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một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biến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và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một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hằng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b="1" dirty="0"/>
              <a:t>Toán </a:t>
            </a:r>
            <a:r>
              <a:rPr lang="en-US" altLang="en-US" sz="1765" b="1" dirty="0" err="1"/>
              <a:t>tử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luận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lý</a:t>
            </a:r>
            <a:r>
              <a:rPr lang="en-US" altLang="en-US" sz="1765" b="1" dirty="0"/>
              <a:t> </a:t>
            </a:r>
            <a:r>
              <a:rPr lang="en-US" altLang="en-US" sz="1765" dirty="0" err="1"/>
              <a:t>là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những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ký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hiệu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dùng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để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kết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hợp</a:t>
            </a:r>
            <a:r>
              <a:rPr lang="en-US" altLang="en-US" sz="1765" dirty="0"/>
              <a:t> hay </a:t>
            </a:r>
            <a:r>
              <a:rPr lang="en-US" altLang="en-US" sz="1765" dirty="0" err="1"/>
              <a:t>phủ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định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những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biểu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thức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chứa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toán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tử</a:t>
            </a:r>
            <a:r>
              <a:rPr lang="en-US" altLang="en-US" sz="1765" dirty="0"/>
              <a:t> </a:t>
            </a:r>
            <a:r>
              <a:rPr lang="en-US" altLang="en-US" sz="1765" dirty="0" err="1"/>
              <a:t>quan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hệ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b="1" dirty="0"/>
              <a:t>Toán </a:t>
            </a:r>
            <a:r>
              <a:rPr lang="en-US" altLang="en-US" sz="1765" b="1" dirty="0" err="1"/>
              <a:t>tử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luận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lý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nhị</a:t>
            </a:r>
            <a:r>
              <a:rPr lang="en-US" altLang="en-US" sz="1765" b="1" dirty="0"/>
              <a:t> </a:t>
            </a:r>
            <a:r>
              <a:rPr lang="en-US" altLang="en-US" sz="1765" b="1" dirty="0" err="1"/>
              <a:t>phân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xét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toán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hạng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như</a:t>
            </a:r>
            <a:r>
              <a:rPr lang="en-US" altLang="en-US" sz="1765" dirty="0"/>
              <a:t> </a:t>
            </a:r>
            <a:r>
              <a:rPr lang="en-US" altLang="en-US" sz="1765" dirty="0" err="1"/>
              <a:t>là</a:t>
            </a:r>
            <a:r>
              <a:rPr lang="en-US" altLang="en-US" sz="1765" dirty="0"/>
              <a:t> bit </a:t>
            </a:r>
            <a:r>
              <a:rPr lang="en-US" altLang="en-US" sz="1765" dirty="0" err="1"/>
              <a:t>nhị</a:t>
            </a:r>
            <a:r>
              <a:rPr lang="en-US" altLang="en-US" sz="1765" dirty="0"/>
              <a:t> </a:t>
            </a:r>
            <a:r>
              <a:rPr lang="en-US" altLang="en-US" sz="1765" dirty="0" err="1"/>
              <a:t>phân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chứ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không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phải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là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giá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trị</a:t>
            </a:r>
            <a:r>
              <a:rPr lang="en-US" altLang="en-US" sz="1765" dirty="0"/>
              <a:t> </a:t>
            </a:r>
            <a:r>
              <a:rPr lang="en-US" altLang="en-US" sz="1765" dirty="0" err="1"/>
              <a:t>số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thập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phân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 err="1"/>
              <a:t>Phép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gán</a:t>
            </a:r>
            <a:r>
              <a:rPr lang="en-US" altLang="en-US" sz="1765" dirty="0"/>
              <a:t> (=) </a:t>
            </a:r>
            <a:r>
              <a:rPr lang="en-US" altLang="en-US" sz="1765" dirty="0" err="1"/>
              <a:t>được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xem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như</a:t>
            </a:r>
            <a:r>
              <a:rPr lang="en-US" altLang="en-US" sz="1765" dirty="0"/>
              <a:t> </a:t>
            </a:r>
            <a:r>
              <a:rPr lang="en-US" altLang="en-US" sz="1765" dirty="0" err="1"/>
              <a:t>là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một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toán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tử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có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tính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kết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hợp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từ</a:t>
            </a:r>
            <a:r>
              <a:rPr lang="en-US" altLang="en-US" sz="1765" dirty="0"/>
              <a:t> </a:t>
            </a:r>
            <a:r>
              <a:rPr lang="en-US" altLang="en-US" sz="1765" dirty="0" err="1"/>
              <a:t>phải</a:t>
            </a:r>
            <a:r>
              <a:rPr lang="en-US" altLang="en-US" sz="1765" dirty="0"/>
              <a:t> sang </a:t>
            </a:r>
            <a:r>
              <a:rPr lang="en-US" altLang="en-US" sz="1765" dirty="0" err="1"/>
              <a:t>trái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Độ </a:t>
            </a:r>
            <a:r>
              <a:rPr lang="en-US" altLang="en-US" sz="1765" dirty="0" err="1"/>
              <a:t>ưu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tiên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thiết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lập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sự</a:t>
            </a:r>
            <a:r>
              <a:rPr lang="en-US" altLang="en-US" sz="1765" dirty="0"/>
              <a:t> </a:t>
            </a:r>
            <a:r>
              <a:rPr lang="en-US" altLang="en-US" sz="1765" dirty="0" err="1"/>
              <a:t>phân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cấp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của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một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tập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toán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tử</a:t>
            </a:r>
            <a:r>
              <a:rPr lang="en-US" altLang="en-US" sz="1765" dirty="0"/>
              <a:t> so </a:t>
            </a:r>
            <a:r>
              <a:rPr lang="en-US" altLang="en-US" sz="1765" dirty="0" err="1"/>
              <a:t>với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tập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toán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tử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khác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khi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ước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lượng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một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biểu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thức</a:t>
            </a:r>
            <a:endParaRPr lang="en-US" sz="1765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23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475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662953" y="687141"/>
            <a:ext cx="7772400" cy="1470025"/>
          </a:xfrm>
        </p:spPr>
        <p:txBody>
          <a:bodyPr/>
          <a:lstStyle/>
          <a:p>
            <a:pPr algn="ctr">
              <a:defRPr/>
            </a:pPr>
            <a:r>
              <a:rPr lang="en-US" smtClean="0"/>
              <a:t>HỎI ĐÁP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438" y="2260601"/>
            <a:ext cx="3975100" cy="3276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24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5076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t="22343" r="2682" b="25428"/>
          <a:stretch/>
        </p:blipFill>
        <p:spPr>
          <a:xfrm>
            <a:off x="0" y="-2"/>
            <a:ext cx="12238039" cy="39243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301DAAA9-0579-4BCE-AD5C-42ECEE80825A}"/>
              </a:ext>
            </a:extLst>
          </p:cNvPr>
          <p:cNvSpPr txBox="1"/>
          <p:nvPr/>
        </p:nvSpPr>
        <p:spPr>
          <a:xfrm>
            <a:off x="412376" y="4133675"/>
            <a:ext cx="11386111" cy="14773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6000" b="1" smtClean="0">
                <a:solidFill>
                  <a:srgbClr val="7030A0"/>
                </a:solidFill>
                <a:latin typeface="UTM Avo" panose="02040603050506020204" pitchFamily="18" charset="0"/>
              </a:rPr>
              <a:t>TRẢI NGHIỆM THỰC HÀNH</a:t>
            </a:r>
            <a:endParaRPr lang="en-US" sz="6000" b="1" dirty="0">
              <a:solidFill>
                <a:srgbClr val="7030A0"/>
              </a:solidFill>
              <a:latin typeface="UTM Avo" panose="02040603050506020204" pitchFamily="18" charset="0"/>
            </a:endParaRPr>
          </a:p>
        </p:txBody>
      </p:sp>
      <p:pic>
        <p:nvPicPr>
          <p:cNvPr id="7" name="Picture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3 - Toán tử và biểu thức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40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01DAAA9-0579-4BCE-AD5C-42ECEE80825A}"/>
              </a:ext>
            </a:extLst>
          </p:cNvPr>
          <p:cNvSpPr txBox="1"/>
          <p:nvPr/>
        </p:nvSpPr>
        <p:spPr>
          <a:xfrm>
            <a:off x="4275164" y="1776956"/>
            <a:ext cx="7055357" cy="7953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3500" b="1" dirty="0" smtClean="0">
                <a:ln>
                  <a:solidFill>
                    <a:schemeClr val="bg1"/>
                  </a:solidFill>
                </a:ln>
                <a:solidFill>
                  <a:srgbClr val="600477"/>
                </a:solidFill>
                <a:latin typeface="UTM Avo" panose="02040603050506020204" pitchFamily="18" charset="0"/>
              </a:rPr>
              <a:t>TRÂN TRỌNG CẢM ƠN!</a:t>
            </a:r>
            <a:endParaRPr lang="en-US" sz="3500" b="1" dirty="0">
              <a:ln>
                <a:solidFill>
                  <a:schemeClr val="bg1"/>
                </a:solidFill>
              </a:ln>
              <a:solidFill>
                <a:srgbClr val="600477"/>
              </a:solidFill>
              <a:latin typeface="UTM Avo" panose="0204060305050602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71" y="675061"/>
            <a:ext cx="3777949" cy="467543"/>
          </a:xfrm>
          <a:prstGeom prst="rect">
            <a:avLst/>
          </a:prstGeom>
        </p:spPr>
      </p:pic>
      <p:sp>
        <p:nvSpPr>
          <p:cNvPr id="10" name="Google Shape;4741;p464"/>
          <p:cNvSpPr txBox="1">
            <a:spLocks/>
          </p:cNvSpPr>
          <p:nvPr/>
        </p:nvSpPr>
        <p:spPr>
          <a:xfrm>
            <a:off x="5772553" y="2929613"/>
            <a:ext cx="5991075" cy="40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238 </a:t>
            </a:r>
            <a:r>
              <a:rPr lang="en-US" sz="1800" b="1" dirty="0" err="1" smtClean="0">
                <a:latin typeface="Roboto"/>
              </a:rPr>
              <a:t>Hoàng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Quốc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Việt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Bắc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Từ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Liêm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Hà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Nội</a:t>
            </a:r>
            <a:endParaRPr lang="vi-VN" sz="1800" b="1" dirty="0">
              <a:latin typeface="Roboto"/>
            </a:endParaRPr>
          </a:p>
        </p:txBody>
      </p:sp>
      <p:sp>
        <p:nvSpPr>
          <p:cNvPr id="11" name="Google Shape;4742;p464"/>
          <p:cNvSpPr txBox="1">
            <a:spLocks/>
          </p:cNvSpPr>
          <p:nvPr/>
        </p:nvSpPr>
        <p:spPr>
          <a:xfrm>
            <a:off x="5772553" y="3520137"/>
            <a:ext cx="369520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0968.27.6996</a:t>
            </a:r>
            <a:endParaRPr lang="en-US" sz="1800" b="1" dirty="0">
              <a:latin typeface="Roboto"/>
            </a:endParaRPr>
          </a:p>
        </p:txBody>
      </p:sp>
      <p:sp>
        <p:nvSpPr>
          <p:cNvPr id="12" name="Google Shape;4743;p464"/>
          <p:cNvSpPr txBox="1">
            <a:spLocks/>
          </p:cNvSpPr>
          <p:nvPr/>
        </p:nvSpPr>
        <p:spPr>
          <a:xfrm>
            <a:off x="5772553" y="4166421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tuyensinh@bachkhoa-aptech.edu.vn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13" name="Google Shape;4745;p464" descr="Receiver"/>
          <p:cNvPicPr preferRelativeResize="0">
            <a:picLocks/>
          </p:cNvPicPr>
          <p:nvPr/>
        </p:nvPicPr>
        <p:blipFill rotWithShape="1">
          <a:blip r:embed="rId4">
            <a:alphaModFix/>
            <a:biLevel thresh="50000"/>
          </a:blip>
          <a:srcRect/>
          <a:stretch/>
        </p:blipFill>
        <p:spPr>
          <a:xfrm>
            <a:off x="5104559" y="3423731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" name="Google Shape;4746;p464" descr="Envelope"/>
          <p:cNvPicPr preferRelativeResize="0">
            <a:picLocks/>
          </p:cNvPicPr>
          <p:nvPr/>
        </p:nvPicPr>
        <p:blipFill rotWithShape="1">
          <a:blip r:embed="rId5">
            <a:alphaModFix/>
            <a:biLevel thresh="50000"/>
          </a:blip>
          <a:srcRect/>
          <a:stretch/>
        </p:blipFill>
        <p:spPr>
          <a:xfrm>
            <a:off x="5104559" y="4070014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" name="Google Shape;4748;p464" descr="User"/>
          <p:cNvPicPr preferRelativeResize="0">
            <a:picLocks/>
          </p:cNvPicPr>
          <p:nvPr/>
        </p:nvPicPr>
        <p:blipFill rotWithShape="1">
          <a:blip r:embed="rId6">
            <a:alphaModFix/>
            <a:biLevel thresh="50000"/>
          </a:blip>
          <a:srcRect/>
          <a:stretch/>
        </p:blipFill>
        <p:spPr>
          <a:xfrm>
            <a:off x="5104559" y="2833206"/>
            <a:ext cx="469813" cy="469812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" name="Google Shape;4749;p464" descr="decorative element"/>
          <p:cNvCxnSpPr/>
          <p:nvPr/>
        </p:nvCxnSpPr>
        <p:spPr>
          <a:xfrm>
            <a:off x="5170080" y="3303018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7" name="Google Shape;4750;p464" descr="decorative element"/>
          <p:cNvCxnSpPr/>
          <p:nvPr/>
        </p:nvCxnSpPr>
        <p:spPr>
          <a:xfrm>
            <a:off x="5170080" y="39021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8" name="Google Shape;4751;p464" descr="decorative element"/>
          <p:cNvCxnSpPr/>
          <p:nvPr/>
        </p:nvCxnSpPr>
        <p:spPr>
          <a:xfrm>
            <a:off x="5170080" y="46514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4751;p464" descr="decorative element"/>
          <p:cNvCxnSpPr/>
          <p:nvPr/>
        </p:nvCxnSpPr>
        <p:spPr>
          <a:xfrm>
            <a:off x="5170080" y="5302637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20" name="Google Shape;4743;p464"/>
          <p:cNvSpPr txBox="1">
            <a:spLocks/>
          </p:cNvSpPr>
          <p:nvPr/>
        </p:nvSpPr>
        <p:spPr>
          <a:xfrm>
            <a:off x="5772553" y="4845294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www.bachkhoa-aptech.edu.vn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7170" name="Picture 2" descr="Káº¿t quáº£ hÃ¬nh áº£nh cho world icon PNG"/>
          <p:cNvPicPr>
            <a:picLocks noChangeAspect="1" noChangeArrowheads="1"/>
          </p:cNvPicPr>
          <p:nvPr/>
        </p:nvPicPr>
        <p:blipFill>
          <a:blip r:embed="rId7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321" y="4771421"/>
            <a:ext cx="424744" cy="42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301DAAA9-0579-4BCE-AD5C-42ECEE80825A}"/>
              </a:ext>
            </a:extLst>
          </p:cNvPr>
          <p:cNvSpPr txBox="1"/>
          <p:nvPr/>
        </p:nvSpPr>
        <p:spPr>
          <a:xfrm>
            <a:off x="4823737" y="701033"/>
            <a:ext cx="7128577" cy="39363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 smtClean="0">
                <a:latin typeface="UTM Avo" panose="02040603050506020204" pitchFamily="18" charset="0"/>
              </a:rPr>
              <a:t>HỆ THỐNG ĐÀO TẠO CNTT QUỐC TẾ BACHKHOA - APTECH</a:t>
            </a:r>
            <a:endParaRPr lang="en-US" sz="1500" b="1" dirty="0">
              <a:latin typeface="UTM Avo" panose="0204060305050602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6" y="1878372"/>
            <a:ext cx="3744411" cy="3735097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3 - Toán tử và biểu thức</a:t>
            </a:r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26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8784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BIỂU THỨC - EXPRESSIONS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6891" indent="0">
              <a:buNone/>
            </a:pPr>
            <a:r>
              <a:rPr lang="en-US" dirty="0" err="1" smtClean="0"/>
              <a:t>Sự</a:t>
            </a:r>
            <a:r>
              <a:rPr lang="en-US" dirty="0" smtClean="0"/>
              <a:t>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và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toán</a:t>
            </a:r>
            <a:r>
              <a:rPr lang="en-US" dirty="0" smtClean="0"/>
              <a:t> </a:t>
            </a:r>
            <a:r>
              <a:rPr lang="en-US" dirty="0" err="1" smtClean="0"/>
              <a:t>hạng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3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6294" y="1939231"/>
            <a:ext cx="4778667" cy="3861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83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TOÁN TỬ GÁN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56891" indent="0">
              <a:buNone/>
            </a:pPr>
            <a:r>
              <a:rPr lang="en-US" altLang="en-US" dirty="0"/>
              <a:t>Toán </a:t>
            </a:r>
            <a:r>
              <a:rPr lang="en-US" altLang="en-US" dirty="0" err="1"/>
              <a:t>tử</a:t>
            </a:r>
            <a:r>
              <a:rPr lang="en-US" altLang="en-US" dirty="0"/>
              <a:t> </a:t>
            </a:r>
            <a:r>
              <a:rPr lang="en-US" altLang="en-US" dirty="0" err="1"/>
              <a:t>gán</a:t>
            </a:r>
            <a:r>
              <a:rPr lang="en-US" altLang="en-US" dirty="0"/>
              <a:t> (=)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dùng</a:t>
            </a:r>
            <a:r>
              <a:rPr lang="en-US" altLang="en-US" dirty="0"/>
              <a:t>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bất</a:t>
            </a:r>
            <a:r>
              <a:rPr lang="en-US" altLang="en-US" dirty="0"/>
              <a:t> </a:t>
            </a:r>
            <a:r>
              <a:rPr lang="en-US" altLang="en-US" dirty="0" err="1"/>
              <a:t>kỳ</a:t>
            </a:r>
            <a:r>
              <a:rPr lang="en-US" altLang="en-US" dirty="0"/>
              <a:t> </a:t>
            </a:r>
            <a:r>
              <a:rPr lang="en-US" altLang="en-US" dirty="0" err="1"/>
              <a:t>biểu</a:t>
            </a:r>
            <a:r>
              <a:rPr lang="en-US" altLang="en-US" dirty="0"/>
              <a:t> </a:t>
            </a:r>
            <a:r>
              <a:rPr lang="en-US" altLang="en-US" dirty="0" err="1"/>
              <a:t>thức</a:t>
            </a:r>
            <a:r>
              <a:rPr lang="en-US" altLang="en-US" dirty="0"/>
              <a:t> C </a:t>
            </a:r>
            <a:r>
              <a:rPr lang="en-US" altLang="en-US" dirty="0" err="1"/>
              <a:t>hợp</a:t>
            </a:r>
            <a:r>
              <a:rPr lang="en-US" altLang="en-US" dirty="0"/>
              <a:t> </a:t>
            </a:r>
            <a:r>
              <a:rPr lang="en-US" altLang="en-US" dirty="0" err="1"/>
              <a:t>lệ</a:t>
            </a:r>
            <a:r>
              <a:rPr lang="en-US" altLang="en-US" dirty="0"/>
              <a:t> </a:t>
            </a:r>
            <a:r>
              <a:rPr lang="en-US" altLang="en-US" dirty="0" err="1"/>
              <a:t>nào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4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95" y="2010424"/>
            <a:ext cx="7666129" cy="324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97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GÁN LIÊN TIẾP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56891" indent="0">
              <a:lnSpc>
                <a:spcPct val="150000"/>
              </a:lnSpc>
              <a:buNone/>
            </a:pPr>
            <a:r>
              <a:rPr lang="en-US" altLang="en-US" dirty="0"/>
              <a:t>Nhiều </a:t>
            </a:r>
            <a:r>
              <a:rPr lang="en-US" altLang="en-US" dirty="0" err="1"/>
              <a:t>biến</a:t>
            </a:r>
            <a:r>
              <a:rPr lang="en-US" altLang="en-US" dirty="0"/>
              <a:t>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gán</a:t>
            </a:r>
            <a:r>
              <a:rPr lang="en-US" altLang="en-US" dirty="0"/>
              <a:t>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cùng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giá</a:t>
            </a:r>
            <a:r>
              <a:rPr lang="en-US" altLang="en-US" dirty="0"/>
              <a:t> </a:t>
            </a:r>
            <a:r>
              <a:rPr lang="en-US" altLang="en-US" dirty="0" err="1"/>
              <a:t>trị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câu</a:t>
            </a:r>
            <a:r>
              <a:rPr lang="en-US" altLang="en-US" dirty="0"/>
              <a:t> </a:t>
            </a:r>
            <a:r>
              <a:rPr lang="en-US" altLang="en-US" dirty="0" err="1"/>
              <a:t>lệnh</a:t>
            </a:r>
            <a:r>
              <a:rPr lang="en-US" altLang="en-US" dirty="0"/>
              <a:t> </a:t>
            </a:r>
            <a:r>
              <a:rPr lang="en-US" altLang="en-US" dirty="0" err="1"/>
              <a:t>đơn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5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8881" y="1666356"/>
            <a:ext cx="4818362" cy="1049548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2028264" y="3062808"/>
            <a:ext cx="8283388" cy="612254"/>
          </a:xfrm>
          <a:prstGeom prst="rect">
            <a:avLst/>
          </a:prstGeom>
          <a:noFill/>
          <a:ln>
            <a:noFill/>
          </a:ln>
        </p:spPr>
        <p:txBody>
          <a:bodyPr lIns="80669" tIns="80669" rIns="80669" bIns="80669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5207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56891" indent="0">
              <a:buNone/>
            </a:pPr>
            <a:r>
              <a:rPr lang="en-US" altLang="en-US" sz="2118" dirty="0" err="1"/>
              <a:t>Tuy</a:t>
            </a:r>
            <a:r>
              <a:rPr lang="en-US" altLang="en-US" sz="2118" dirty="0"/>
              <a:t> </a:t>
            </a:r>
            <a:r>
              <a:rPr lang="en-US" altLang="en-US" sz="2118" dirty="0" err="1"/>
              <a:t>nhiên</a:t>
            </a:r>
            <a:r>
              <a:rPr lang="en-US" altLang="en-US" sz="2118" dirty="0"/>
              <a:t>, </a:t>
            </a:r>
            <a:r>
              <a:rPr lang="en-US" altLang="en-US" sz="2118" dirty="0" err="1"/>
              <a:t>không</a:t>
            </a:r>
            <a:r>
              <a:rPr lang="en-US" altLang="en-US" sz="2118" dirty="0"/>
              <a:t> </a:t>
            </a:r>
            <a:r>
              <a:rPr lang="en-US" altLang="en-US" sz="2118" dirty="0" err="1"/>
              <a:t>thể</a:t>
            </a:r>
            <a:r>
              <a:rPr lang="en-US" altLang="en-US" sz="2118" dirty="0"/>
              <a:t> </a:t>
            </a:r>
            <a:r>
              <a:rPr lang="en-US" altLang="en-US" sz="2118" dirty="0" err="1"/>
              <a:t>áp</a:t>
            </a:r>
            <a:r>
              <a:rPr lang="en-US" altLang="en-US" sz="2118" dirty="0"/>
              <a:t> </a:t>
            </a:r>
            <a:r>
              <a:rPr lang="en-US" altLang="en-US" sz="2118" dirty="0" err="1"/>
              <a:t>dụng</a:t>
            </a:r>
            <a:r>
              <a:rPr lang="en-US" altLang="en-US" sz="2118" dirty="0"/>
              <a:t> </a:t>
            </a:r>
            <a:r>
              <a:rPr lang="en-US" altLang="en-US" sz="2118" dirty="0" err="1"/>
              <a:t>quy</a:t>
            </a:r>
            <a:r>
              <a:rPr lang="en-US" altLang="en-US" sz="2118" dirty="0"/>
              <a:t> </a:t>
            </a:r>
            <a:r>
              <a:rPr lang="en-US" altLang="en-US" sz="2118" dirty="0" err="1"/>
              <a:t>tắc</a:t>
            </a:r>
            <a:r>
              <a:rPr lang="en-US" altLang="en-US" sz="2118" dirty="0"/>
              <a:t> </a:t>
            </a:r>
            <a:r>
              <a:rPr lang="en-US" altLang="en-US" sz="2118" dirty="0" err="1"/>
              <a:t>trên</a:t>
            </a:r>
            <a:r>
              <a:rPr lang="en-US" altLang="en-US" sz="2118" dirty="0"/>
              <a:t> </a:t>
            </a:r>
            <a:r>
              <a:rPr lang="en-US" altLang="en-US" sz="2118" dirty="0" err="1"/>
              <a:t>khi</a:t>
            </a:r>
            <a:r>
              <a:rPr lang="en-US" altLang="en-US" sz="2118" dirty="0"/>
              <a:t> </a:t>
            </a:r>
            <a:r>
              <a:rPr lang="en-US" altLang="en-US" sz="2118" dirty="0" err="1"/>
              <a:t>khai</a:t>
            </a:r>
            <a:r>
              <a:rPr lang="en-US" altLang="en-US" sz="2118" dirty="0"/>
              <a:t> </a:t>
            </a:r>
            <a:r>
              <a:rPr lang="en-US" altLang="en-US" sz="2118" dirty="0" err="1"/>
              <a:t>báo</a:t>
            </a:r>
            <a:r>
              <a:rPr lang="en-US" altLang="en-US" sz="2118" dirty="0"/>
              <a:t> </a:t>
            </a:r>
            <a:r>
              <a:rPr lang="en-US" altLang="en-US" sz="2118" dirty="0" err="1"/>
              <a:t>biến</a:t>
            </a:r>
            <a:endParaRPr lang="en-US" sz="2118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810" y="4053809"/>
            <a:ext cx="4727434" cy="100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65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KIỂU TOÁN TỬ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6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" name="Diagram 7"/>
          <p:cNvGraphicFramePr/>
          <p:nvPr>
            <p:extLst/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4661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BIỂU THỨC SỐ HỌC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en-US" altLang="en-US" b="1" dirty="0"/>
              <a:t>Biểu </a:t>
            </a:r>
            <a:r>
              <a:rPr lang="en-US" altLang="en-US" b="1" dirty="0" err="1"/>
              <a:t>thức</a:t>
            </a:r>
            <a:r>
              <a:rPr lang="en-US" altLang="en-US" b="1" dirty="0"/>
              <a:t> </a:t>
            </a:r>
            <a:r>
              <a:rPr lang="en-US" altLang="en-US" b="1" dirty="0" err="1"/>
              <a:t>số</a:t>
            </a:r>
            <a:r>
              <a:rPr lang="en-US" altLang="en-US" b="1" dirty="0"/>
              <a:t> </a:t>
            </a:r>
            <a:r>
              <a:rPr lang="en-US" altLang="en-US" b="1" dirty="0" err="1"/>
              <a:t>học</a:t>
            </a:r>
            <a:r>
              <a:rPr lang="en-US" altLang="en-US" b="1" dirty="0"/>
              <a:t> </a:t>
            </a:r>
            <a:r>
              <a:rPr lang="en-US" altLang="en-US" b="1" dirty="0" err="1"/>
              <a:t>có</a:t>
            </a:r>
            <a:r>
              <a:rPr lang="en-US" altLang="en-US" b="1" dirty="0"/>
              <a:t> </a:t>
            </a:r>
            <a:r>
              <a:rPr lang="en-US" altLang="en-US" b="1" dirty="0" err="1"/>
              <a:t>thể</a:t>
            </a:r>
            <a:r>
              <a:rPr lang="en-US" altLang="en-US" b="1" dirty="0"/>
              <a:t> </a:t>
            </a:r>
            <a:r>
              <a:rPr lang="en-US" altLang="en-US" b="1" dirty="0" err="1"/>
              <a:t>được</a:t>
            </a:r>
            <a:r>
              <a:rPr lang="en-US" altLang="en-US" b="1" dirty="0"/>
              <a:t> </a:t>
            </a:r>
            <a:r>
              <a:rPr lang="en-US" altLang="en-US" b="1" dirty="0" err="1"/>
              <a:t>biểu</a:t>
            </a:r>
            <a:r>
              <a:rPr lang="en-US" altLang="en-US" b="1" dirty="0"/>
              <a:t> </a:t>
            </a:r>
            <a:r>
              <a:rPr lang="en-US" altLang="en-US" b="1" dirty="0" err="1"/>
              <a:t>diễn</a:t>
            </a:r>
            <a:r>
              <a:rPr lang="en-US" altLang="en-US" b="1" dirty="0"/>
              <a:t> </a:t>
            </a:r>
            <a:r>
              <a:rPr lang="en-US" altLang="en-US" b="1" dirty="0" err="1"/>
              <a:t>trong</a:t>
            </a:r>
            <a:r>
              <a:rPr lang="en-US" altLang="en-US" b="1" dirty="0"/>
              <a:t> C </a:t>
            </a:r>
            <a:r>
              <a:rPr lang="en-US" altLang="en-US" b="1" dirty="0" err="1"/>
              <a:t>bằng</a:t>
            </a:r>
            <a:r>
              <a:rPr lang="en-US" altLang="en-US" b="1" dirty="0"/>
              <a:t> </a:t>
            </a:r>
            <a:r>
              <a:rPr lang="en-US" altLang="en-US" b="1" dirty="0" err="1"/>
              <a:t>cách</a:t>
            </a:r>
            <a:r>
              <a:rPr lang="en-US" altLang="en-US" b="1" dirty="0"/>
              <a:t> </a:t>
            </a:r>
            <a:r>
              <a:rPr lang="en-US" altLang="en-US" b="1" dirty="0" err="1"/>
              <a:t>sử</a:t>
            </a:r>
            <a:r>
              <a:rPr lang="en-US" altLang="en-US" b="1" dirty="0"/>
              <a:t> </a:t>
            </a:r>
            <a:r>
              <a:rPr lang="en-US" altLang="en-US" b="1" dirty="0" err="1"/>
              <a:t>dụng</a:t>
            </a:r>
            <a:r>
              <a:rPr lang="en-US" altLang="en-US" b="1" dirty="0"/>
              <a:t> </a:t>
            </a:r>
            <a:r>
              <a:rPr lang="en-US" altLang="en-US" b="1" dirty="0" err="1"/>
              <a:t>các</a:t>
            </a:r>
            <a:r>
              <a:rPr lang="en-US" altLang="en-US" b="1" dirty="0"/>
              <a:t> </a:t>
            </a:r>
            <a:r>
              <a:rPr lang="en-US" altLang="en-US" b="1" dirty="0" err="1"/>
              <a:t>toán</a:t>
            </a:r>
            <a:r>
              <a:rPr lang="en-US" altLang="en-US" b="1" dirty="0"/>
              <a:t> </a:t>
            </a:r>
            <a:r>
              <a:rPr lang="en-US" altLang="en-US" b="1" dirty="0" err="1"/>
              <a:t>tử</a:t>
            </a:r>
            <a:r>
              <a:rPr lang="en-US" altLang="en-US" b="1" dirty="0"/>
              <a:t> </a:t>
            </a:r>
            <a:r>
              <a:rPr lang="en-US" altLang="en-US" b="1" dirty="0" err="1"/>
              <a:t>số</a:t>
            </a:r>
            <a:r>
              <a:rPr lang="en-US" altLang="en-US" b="1" dirty="0"/>
              <a:t> </a:t>
            </a:r>
            <a:r>
              <a:rPr lang="en-US" altLang="en-US" b="1" dirty="0" err="1"/>
              <a:t>học</a:t>
            </a:r>
            <a:endParaRPr lang="en-US" altLang="en-US" b="1" dirty="0"/>
          </a:p>
          <a:p>
            <a:pPr>
              <a:lnSpc>
                <a:spcPct val="150000"/>
              </a:lnSpc>
              <a:spcBef>
                <a:spcPct val="50000"/>
              </a:spcBef>
            </a:pPr>
            <a:r>
              <a:rPr lang="en-US" altLang="en-US" dirty="0" err="1"/>
              <a:t>Ví</a:t>
            </a:r>
            <a:r>
              <a:rPr lang="en-US" altLang="en-US" dirty="0"/>
              <a:t> </a:t>
            </a:r>
            <a:r>
              <a:rPr lang="en-US" altLang="en-US" dirty="0" err="1"/>
              <a:t>dụ</a:t>
            </a:r>
            <a:r>
              <a:rPr lang="en-US" altLang="en-US" dirty="0"/>
              <a:t> </a:t>
            </a:r>
            <a:r>
              <a:rPr lang="en-US" altLang="en-US" dirty="0" smtClean="0"/>
              <a:t>:</a:t>
            </a:r>
          </a:p>
          <a:p>
            <a:pPr marL="156891" indent="0">
              <a:lnSpc>
                <a:spcPct val="150000"/>
              </a:lnSpc>
              <a:spcBef>
                <a:spcPct val="50000"/>
              </a:spcBef>
              <a:buNone/>
            </a:pPr>
            <a:r>
              <a:rPr lang="en-US" dirty="0"/>
              <a:t>	</a:t>
            </a:r>
            <a:r>
              <a:rPr lang="en-US" dirty="0" smtClean="0"/>
              <a:t>++i%7</a:t>
            </a:r>
          </a:p>
          <a:p>
            <a:pPr marL="156891" indent="0">
              <a:lnSpc>
                <a:spcPct val="150000"/>
              </a:lnSpc>
              <a:spcBef>
                <a:spcPct val="50000"/>
              </a:spcBef>
              <a:buNone/>
            </a:pPr>
            <a:r>
              <a:rPr lang="en-US" dirty="0"/>
              <a:t>	</a:t>
            </a:r>
            <a:r>
              <a:rPr lang="en-US" dirty="0" smtClean="0"/>
              <a:t>5 + (c = 3 + 8)</a:t>
            </a:r>
          </a:p>
          <a:p>
            <a:pPr marL="156891" indent="0">
              <a:lnSpc>
                <a:spcPct val="150000"/>
              </a:lnSpc>
              <a:spcBef>
                <a:spcPct val="50000"/>
              </a:spcBef>
              <a:buNone/>
            </a:pPr>
            <a:r>
              <a:rPr lang="en-US" dirty="0"/>
              <a:t>	</a:t>
            </a:r>
            <a:r>
              <a:rPr lang="en-US" dirty="0" smtClean="0"/>
              <a:t>a * (b + c/d) - 22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7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481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TOÁN TỬ QUAN HỆ VÀ LOGIC 1-2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: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mối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hay </a:t>
            </a:r>
            <a:r>
              <a:rPr lang="en-US" dirty="0" err="1"/>
              <a:t>giữa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 smtClean="0"/>
              <a:t>hằng</a:t>
            </a:r>
            <a:endParaRPr lang="en-US" dirty="0" smtClean="0"/>
          </a:p>
          <a:p>
            <a:r>
              <a:rPr lang="en-US" dirty="0" smtClean="0"/>
              <a:t>Toán </a:t>
            </a:r>
            <a:r>
              <a:rPr lang="en-US" dirty="0" err="1" smtClean="0"/>
              <a:t>tử</a:t>
            </a:r>
            <a:r>
              <a:rPr lang="en-US" dirty="0" smtClean="0"/>
              <a:t> </a:t>
            </a:r>
            <a:r>
              <a:rPr lang="en-US" dirty="0" err="1" smtClean="0"/>
              <a:t>quan</a:t>
            </a:r>
            <a:r>
              <a:rPr lang="en-US" dirty="0" smtClean="0"/>
              <a:t> </a:t>
            </a:r>
            <a:r>
              <a:rPr lang="en-US" dirty="0" err="1" smtClean="0"/>
              <a:t>hệ</a:t>
            </a:r>
            <a:endParaRPr lang="en-US" dirty="0" smtClean="0"/>
          </a:p>
          <a:p>
            <a:pPr marL="15689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4132228" y="2442946"/>
          <a:ext cx="3516908" cy="3016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230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34460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7236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/>
                        <a:t>Toán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0" baseline="0" dirty="0" err="1" smtClean="0"/>
                        <a:t>tử</a:t>
                      </a:r>
                      <a:endParaRPr lang="en-US" sz="2000" b="0" dirty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Ý</a:t>
                      </a:r>
                      <a:r>
                        <a:rPr lang="en-US" sz="2000" b="0" baseline="0" smtClean="0"/>
                        <a:t> nghĩa</a:t>
                      </a:r>
                      <a:endParaRPr lang="en-US" sz="2000" b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24042"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&gt;</a:t>
                      </a:r>
                      <a:endParaRPr lang="en-US" sz="2000" b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smtClean="0"/>
                        <a:t>Lớn</a:t>
                      </a:r>
                      <a:r>
                        <a:rPr lang="en-US" sz="2000" b="0" baseline="0" smtClean="0"/>
                        <a:t> hơn</a:t>
                      </a:r>
                      <a:endParaRPr lang="en-US" sz="2000" b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24042"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&gt;=</a:t>
                      </a:r>
                      <a:endParaRPr lang="en-US" sz="2000" b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smtClean="0"/>
                        <a:t>Lớn</a:t>
                      </a:r>
                      <a:r>
                        <a:rPr lang="en-US" sz="2000" b="0" baseline="0" smtClean="0"/>
                        <a:t> hơn hoặc bằng</a:t>
                      </a:r>
                      <a:endParaRPr lang="en-US" sz="2000" b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24042"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&lt;</a:t>
                      </a:r>
                      <a:endParaRPr lang="en-US" sz="2000" b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smtClean="0"/>
                        <a:t>Nhỏ</a:t>
                      </a:r>
                      <a:r>
                        <a:rPr lang="en-US" sz="2000" b="0" baseline="0" smtClean="0"/>
                        <a:t> hơn</a:t>
                      </a:r>
                      <a:endParaRPr lang="en-US" sz="2000" b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24042"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&lt;=</a:t>
                      </a:r>
                      <a:endParaRPr lang="en-US" sz="2000" b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smtClean="0"/>
                        <a:t>Nhỏ</a:t>
                      </a:r>
                      <a:r>
                        <a:rPr lang="en-US" sz="2000" b="0" baseline="0" smtClean="0"/>
                        <a:t> hơn hoặc bằng</a:t>
                      </a:r>
                      <a:endParaRPr lang="en-US" sz="2000" b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24042"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==</a:t>
                      </a:r>
                      <a:endParaRPr lang="en-US" sz="2000" b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smtClean="0"/>
                        <a:t>Bằng</a:t>
                      </a:r>
                      <a:endParaRPr lang="en-US" sz="2000" b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24042"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!=</a:t>
                      </a:r>
                      <a:endParaRPr lang="en-US" sz="2000" b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0" smtClean="0"/>
                        <a:t>Không</a:t>
                      </a:r>
                      <a:r>
                        <a:rPr lang="en-US" sz="2000" b="0" baseline="0" smtClean="0"/>
                        <a:t> bằng</a:t>
                      </a:r>
                      <a:endParaRPr lang="en-US" sz="2000" b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263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TOÁN TỬ QUAN HỆ VÀ LOGIC 2-2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Toán </a:t>
            </a:r>
            <a:r>
              <a:rPr lang="en-US" dirty="0" err="1" smtClean="0"/>
              <a:t>tử</a:t>
            </a:r>
            <a:r>
              <a:rPr lang="en-US" dirty="0" smtClean="0"/>
              <a:t> logic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ký</a:t>
            </a:r>
            <a:r>
              <a:rPr lang="en-US" dirty="0" smtClean="0"/>
              <a:t> </a:t>
            </a:r>
            <a:r>
              <a:rPr lang="en-US" dirty="0" err="1" smtClean="0"/>
              <a:t>hiệu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kết</a:t>
            </a:r>
            <a:r>
              <a:rPr lang="en-US" dirty="0" smtClean="0"/>
              <a:t> </a:t>
            </a:r>
            <a:r>
              <a:rPr lang="en-US" dirty="0" err="1" smtClean="0"/>
              <a:t>hợp</a:t>
            </a:r>
            <a:r>
              <a:rPr lang="en-US" dirty="0" smtClean="0"/>
              <a:t> hay </a:t>
            </a:r>
            <a:r>
              <a:rPr lang="en-US" dirty="0" err="1" smtClean="0"/>
              <a:t>phủ</a:t>
            </a:r>
            <a:r>
              <a:rPr lang="en-US" dirty="0" smtClean="0"/>
              <a:t> </a:t>
            </a:r>
            <a:r>
              <a:rPr lang="en-US" dirty="0" err="1" smtClean="0"/>
              <a:t>định</a:t>
            </a:r>
            <a:r>
              <a:rPr lang="en-US" dirty="0" smtClean="0"/>
              <a:t> </a:t>
            </a:r>
            <a:r>
              <a:rPr lang="en-US" dirty="0" err="1" smtClean="0"/>
              <a:t>biểu</a:t>
            </a:r>
            <a:r>
              <a:rPr lang="en-US" dirty="0" smtClean="0"/>
              <a:t> </a:t>
            </a:r>
            <a:r>
              <a:rPr lang="en-US" altLang="en-US" dirty="0" err="1"/>
              <a:t>thức</a:t>
            </a:r>
            <a:r>
              <a:rPr lang="en-US" altLang="en-US" dirty="0"/>
              <a:t> </a:t>
            </a:r>
            <a:r>
              <a:rPr lang="en-US" altLang="en-US" dirty="0" err="1"/>
              <a:t>chứa</a:t>
            </a:r>
            <a:r>
              <a:rPr lang="en-US" altLang="en-US" dirty="0"/>
              <a:t> </a:t>
            </a:r>
            <a:r>
              <a:rPr lang="en-US" altLang="en-US" dirty="0" err="1"/>
              <a:t>các</a:t>
            </a:r>
            <a:r>
              <a:rPr lang="en-US" altLang="en-US" dirty="0"/>
              <a:t> </a:t>
            </a:r>
            <a:r>
              <a:rPr lang="en-US" altLang="en-US" dirty="0" err="1"/>
              <a:t>toán</a:t>
            </a:r>
            <a:r>
              <a:rPr lang="en-US" altLang="en-US" dirty="0"/>
              <a:t> </a:t>
            </a:r>
            <a:r>
              <a:rPr lang="en-US" altLang="en-US" dirty="0" err="1"/>
              <a:t>tử</a:t>
            </a:r>
            <a:r>
              <a:rPr lang="en-US" altLang="en-US" dirty="0"/>
              <a:t> </a:t>
            </a:r>
            <a:r>
              <a:rPr lang="en-US" altLang="en-US" dirty="0" err="1"/>
              <a:t>quan</a:t>
            </a:r>
            <a:r>
              <a:rPr lang="en-US" altLang="en-US" dirty="0"/>
              <a:t> </a:t>
            </a:r>
            <a:r>
              <a:rPr lang="en-US" altLang="en-US" dirty="0" err="1" smtClean="0"/>
              <a:t>hệ</a:t>
            </a:r>
            <a:endParaRPr lang="en-US" altLang="en-US" dirty="0" smtClean="0"/>
          </a:p>
          <a:p>
            <a:pPr>
              <a:lnSpc>
                <a:spcPct val="150000"/>
              </a:lnSpc>
            </a:pPr>
            <a:r>
              <a:rPr lang="en-US" altLang="en-US" dirty="0" err="1" smtClean="0"/>
              <a:t>Trong</a:t>
            </a:r>
            <a:r>
              <a:rPr lang="en-US" altLang="en-US" dirty="0" smtClean="0"/>
              <a:t> C, 0 </a:t>
            </a:r>
            <a:r>
              <a:rPr lang="en-US" altLang="en-US" dirty="0" err="1" smtClean="0"/>
              <a:t>tương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đương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với</a:t>
            </a:r>
            <a:r>
              <a:rPr lang="en-US" altLang="en-US" dirty="0" smtClean="0"/>
              <a:t> true, </a:t>
            </a:r>
            <a:r>
              <a:rPr lang="en-US" altLang="en-US" dirty="0" err="1" smtClean="0"/>
              <a:t>khác</a:t>
            </a:r>
            <a:r>
              <a:rPr lang="en-US" altLang="en-US" dirty="0" smtClean="0"/>
              <a:t> 0 </a:t>
            </a:r>
            <a:r>
              <a:rPr lang="en-US" altLang="en-US" dirty="0" err="1" smtClean="0"/>
              <a:t>tương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đương</a:t>
            </a:r>
            <a:r>
              <a:rPr lang="en-US" altLang="en-US" dirty="0" smtClean="0"/>
              <a:t> </a:t>
            </a:r>
            <a:r>
              <a:rPr lang="en-US" altLang="en-US" dirty="0" err="1" smtClean="0"/>
              <a:t>với</a:t>
            </a:r>
            <a:r>
              <a:rPr lang="en-US" altLang="en-US" dirty="0" smtClean="0"/>
              <a:t> false</a:t>
            </a:r>
          </a:p>
          <a:p>
            <a:pPr>
              <a:lnSpc>
                <a:spcPct val="150000"/>
              </a:lnSpc>
            </a:pPr>
            <a:r>
              <a:rPr lang="en-US" altLang="en-US" dirty="0" smtClean="0"/>
              <a:t>Ví </a:t>
            </a:r>
            <a:r>
              <a:rPr lang="en-US" altLang="en-US" dirty="0" err="1" smtClean="0"/>
              <a:t>dụ</a:t>
            </a:r>
            <a:r>
              <a:rPr lang="en-US" altLang="en-US" dirty="0" smtClean="0"/>
              <a:t>: if (a&gt;10) &amp;&amp; (a&lt;20)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3 - Toán tử và biểu thức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9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/>
          </p:nvPr>
        </p:nvGraphicFramePr>
        <p:xfrm>
          <a:off x="3219432" y="3273400"/>
          <a:ext cx="6060210" cy="26023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085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71935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7236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 smtClean="0"/>
                        <a:t>Toán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0" baseline="0" dirty="0" err="1" smtClean="0"/>
                        <a:t>tử</a:t>
                      </a:r>
                      <a:endParaRPr lang="en-US" sz="2000" b="0" dirty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Ý</a:t>
                      </a:r>
                      <a:r>
                        <a:rPr lang="en-US" sz="2000" b="0" baseline="0" smtClean="0"/>
                        <a:t> nghĩa</a:t>
                      </a:r>
                      <a:endParaRPr lang="en-US" sz="2000" b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10005"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&amp;&amp;</a:t>
                      </a:r>
                      <a:endParaRPr lang="en-US" sz="2000" b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000" b="1" dirty="0" smtClean="0"/>
                        <a:t>AND</a:t>
                      </a:r>
                      <a:r>
                        <a:rPr lang="en-US" sz="2000" b="0" dirty="0" smtClean="0"/>
                        <a:t>: </a:t>
                      </a:r>
                      <a:r>
                        <a:rPr lang="en-US" sz="2000" b="0" dirty="0" err="1" smtClean="0"/>
                        <a:t>Kết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0" baseline="0" dirty="0" err="1" smtClean="0"/>
                        <a:t>quả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0" baseline="0" dirty="0" err="1" smtClean="0"/>
                        <a:t>là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1" baseline="0" dirty="0" smtClean="0"/>
                        <a:t>true </a:t>
                      </a:r>
                      <a:r>
                        <a:rPr lang="en-US" sz="2000" b="0" baseline="0" dirty="0" err="1" smtClean="0"/>
                        <a:t>khi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0" baseline="0" dirty="0" err="1" smtClean="0"/>
                        <a:t>cả</a:t>
                      </a:r>
                      <a:r>
                        <a:rPr lang="en-US" sz="2000" b="0" baseline="0" dirty="0" smtClean="0"/>
                        <a:t> 2 </a:t>
                      </a:r>
                      <a:r>
                        <a:rPr lang="en-US" sz="2000" b="0" baseline="0" dirty="0" err="1" smtClean="0"/>
                        <a:t>điều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0" baseline="0" dirty="0" err="1" smtClean="0"/>
                        <a:t>kiện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0" baseline="0" dirty="0" err="1" smtClean="0"/>
                        <a:t>đều</a:t>
                      </a:r>
                      <a:r>
                        <a:rPr lang="en-US" sz="2000" b="0" baseline="0" dirty="0" smtClean="0"/>
                        <a:t> </a:t>
                      </a:r>
                      <a:r>
                        <a:rPr lang="en-US" sz="2000" b="0" baseline="0" dirty="0" err="1" smtClean="0"/>
                        <a:t>đúng</a:t>
                      </a:r>
                      <a:endParaRPr lang="en-US" sz="2000" b="1" dirty="0"/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10005"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||</a:t>
                      </a:r>
                      <a:endParaRPr lang="en-US" sz="2000" b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OR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: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Kết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quả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là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true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khi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chỉ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một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trong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hai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điều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kiện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là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đúng</a:t>
                      </a:r>
                      <a:endParaRPr lang="en-US" sz="2000" b="0" dirty="0">
                        <a:latin typeface="+mn-lt"/>
                      </a:endParaRPr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710005">
                <a:tc>
                  <a:txBody>
                    <a:bodyPr/>
                    <a:lstStyle/>
                    <a:p>
                      <a:pPr algn="ctr"/>
                      <a:r>
                        <a:rPr lang="en-US" sz="2000" b="0" smtClean="0"/>
                        <a:t>!</a:t>
                      </a:r>
                      <a:endParaRPr lang="en-US" sz="2000" b="0"/>
                    </a:p>
                  </a:txBody>
                  <a:tcPr marL="66563" marR="66563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NOT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: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Tác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động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trên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các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giá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trị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riêng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lẻ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,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chuyển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đổi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 </a:t>
                      </a: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true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thành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false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và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ngược</a:t>
                      </a: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cs typeface="Times New Roman" pitchFamily="18" charset="0"/>
                        </a:rPr>
                        <a:t>lại</a:t>
                      </a:r>
                      <a:endParaRPr lang="en-US" sz="2000" b="0" dirty="0">
                        <a:latin typeface="+mn-lt"/>
                      </a:endParaRPr>
                    </a:p>
                  </a:txBody>
                  <a:tcPr marL="66563" marR="66563"/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4697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6393</TotalTime>
  <Words>1567</Words>
  <Application>Microsoft Office PowerPoint</Application>
  <PresentationFormat>Widescreen</PresentationFormat>
  <Paragraphs>269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9" baseType="lpstr">
      <vt:lpstr>Batang</vt:lpstr>
      <vt:lpstr>굴림</vt:lpstr>
      <vt:lpstr>Arial</vt:lpstr>
      <vt:lpstr>Arial Black</vt:lpstr>
      <vt:lpstr>Calibri</vt:lpstr>
      <vt:lpstr>Calibri Light</vt:lpstr>
      <vt:lpstr>Roboto</vt:lpstr>
      <vt:lpstr>Tahoma</vt:lpstr>
      <vt:lpstr>Times New Roman</vt:lpstr>
      <vt:lpstr>UTM Avo</vt:lpstr>
      <vt:lpstr>Wingdings</vt:lpstr>
      <vt:lpstr>Office Theme</vt:lpstr>
      <vt:lpstr>1_Office Theme</vt:lpstr>
      <vt:lpstr>BÀI 3  TOÁN TỬ VÀ BIỂU THỨC</vt:lpstr>
      <vt:lpstr>MỤC TIÊU</vt:lpstr>
      <vt:lpstr>BIỂU THỨC - EXPRESSIONS</vt:lpstr>
      <vt:lpstr>TOÁN TỬ GÁN</vt:lpstr>
      <vt:lpstr>GÁN LIÊN TIẾP</vt:lpstr>
      <vt:lpstr>CÁC KIỂU TOÁN TỬ</vt:lpstr>
      <vt:lpstr>BIỂU THỨC SỐ HỌC</vt:lpstr>
      <vt:lpstr>TOÁN TỬ QUAN HỆ VÀ LOGIC 1-2</vt:lpstr>
      <vt:lpstr>TOÁN TỬ QUAN HỆ VÀ LOGIC 2-2</vt:lpstr>
      <vt:lpstr>TOÁN TỬ LOGIC NHỊ PHÂN</vt:lpstr>
      <vt:lpstr>TOÁN TỬ LOGIC NHỊ PHÂN</vt:lpstr>
      <vt:lpstr>CHUYỂN ĐỔI KIỂU 1-2</vt:lpstr>
      <vt:lpstr>CHUYỂN ĐỔI KIỂU 2-2</vt:lpstr>
      <vt:lpstr>ÉP KIỂU</vt:lpstr>
      <vt:lpstr>ĐỘ ƯU TIÊN CỦA TOÁN TỬ 1-2</vt:lpstr>
      <vt:lpstr>ĐỘ ƯU TIÊN CỦA TOÁN TỬ 2-2</vt:lpstr>
      <vt:lpstr>ĐỘ ƯU TIÊN CỦA TOÁN TỬ SO SÁNH</vt:lpstr>
      <vt:lpstr>ĐỘ ƯU TIÊN CỦA TOÁN TỬ LOGIC</vt:lpstr>
      <vt:lpstr>ĐỘ ƯU TIÊN GIỮA CÁC TOÁN TỬ 1-2</vt:lpstr>
      <vt:lpstr>ĐỘ ƯU TIÊN GIỮA CÁC TOÁN TỬ 2-2</vt:lpstr>
      <vt:lpstr>THAY ĐỔI ĐỘ ƯU TIÊN 1-2</vt:lpstr>
      <vt:lpstr>THAY ĐỔI ĐỘ ƯU TIÊN 2-2</vt:lpstr>
      <vt:lpstr>TÓM TẮT BÀI HỌC</vt:lpstr>
      <vt:lpstr>HỎI ĐÁP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Huy Dang</dc:creator>
  <cp:lastModifiedBy>Lại Đức Chung</cp:lastModifiedBy>
  <cp:revision>1946</cp:revision>
  <dcterms:created xsi:type="dcterms:W3CDTF">2018-01-11T08:27:42Z</dcterms:created>
  <dcterms:modified xsi:type="dcterms:W3CDTF">2020-03-26T01:47:46Z</dcterms:modified>
</cp:coreProperties>
</file>